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39"/>
  </p:notesMasterIdLst>
  <p:handoutMasterIdLst>
    <p:handoutMasterId r:id="rId40"/>
  </p:handoutMasterIdLst>
  <p:sldIdLst>
    <p:sldId id="256" r:id="rId2"/>
    <p:sldId id="257" r:id="rId3"/>
    <p:sldId id="311" r:id="rId4"/>
    <p:sldId id="336" r:id="rId5"/>
    <p:sldId id="331" r:id="rId6"/>
    <p:sldId id="333" r:id="rId7"/>
    <p:sldId id="338" r:id="rId8"/>
    <p:sldId id="337" r:id="rId9"/>
    <p:sldId id="328" r:id="rId10"/>
    <p:sldId id="308" r:id="rId11"/>
    <p:sldId id="334" r:id="rId12"/>
    <p:sldId id="322" r:id="rId13"/>
    <p:sldId id="332" r:id="rId14"/>
    <p:sldId id="326" r:id="rId15"/>
    <p:sldId id="325" r:id="rId16"/>
    <p:sldId id="327" r:id="rId17"/>
    <p:sldId id="349" r:id="rId18"/>
    <p:sldId id="350" r:id="rId19"/>
    <p:sldId id="351" r:id="rId20"/>
    <p:sldId id="309" r:id="rId21"/>
    <p:sldId id="321" r:id="rId22"/>
    <p:sldId id="319" r:id="rId23"/>
    <p:sldId id="317" r:id="rId24"/>
    <p:sldId id="318" r:id="rId25"/>
    <p:sldId id="339" r:id="rId26"/>
    <p:sldId id="313" r:id="rId27"/>
    <p:sldId id="320" r:id="rId28"/>
    <p:sldId id="340" r:id="rId29"/>
    <p:sldId id="330" r:id="rId30"/>
    <p:sldId id="342" r:id="rId31"/>
    <p:sldId id="343" r:id="rId32"/>
    <p:sldId id="344" r:id="rId33"/>
    <p:sldId id="345" r:id="rId34"/>
    <p:sldId id="346" r:id="rId35"/>
    <p:sldId id="348" r:id="rId36"/>
    <p:sldId id="347" r:id="rId37"/>
    <p:sldId id="329" r:id="rId38"/>
  </p:sldIdLst>
  <p:sldSz cx="9144000" cy="6858000" type="screen4x3"/>
  <p:notesSz cx="6794500" cy="9918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bi" initials="" lastIdx="145" clrIdx="0"/>
  <p:cmAuthor id="7" name="Danielle Jorgensen" initials="" lastIdx="1" clrIdx="7"/>
  <p:cmAuthor id="1" name="peterwax" initials="" lastIdx="2" clrIdx="1"/>
  <p:cmAuthor id="2" name="Matthew Stipes" initials="" lastIdx="2" clrIdx="2"/>
  <p:cmAuthor id="3" name="Matthew J. Stipes" initials="" lastIdx="17" clrIdx="3"/>
  <p:cmAuthor id="4" name="kbrint" initials="" lastIdx="2" clrIdx="4"/>
  <p:cmAuthor id="5" name="Ravi Pandya" initials="" lastIdx="5" clrIdx="5"/>
  <p:cmAuthor id="6" name="Gytis Barzdukas" initials="" lastIdx="4" clrIdx="6"/>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9EB"/>
    <a:srgbClr val="FAF1B0"/>
    <a:srgbClr val="FEFFE5"/>
    <a:srgbClr val="FDFFB7"/>
    <a:srgbClr val="FFEDC1"/>
    <a:srgbClr val="FFF1CD"/>
    <a:srgbClr val="7FF06C"/>
    <a:srgbClr val="FF3300"/>
    <a:srgbClr val="FFB9B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22" autoAdjust="0"/>
    <p:restoredTop sz="79571" autoAdjust="0"/>
  </p:normalViewPr>
  <p:slideViewPr>
    <p:cSldViewPr>
      <p:cViewPr varScale="1">
        <p:scale>
          <a:sx n="91" d="100"/>
          <a:sy n="91" d="100"/>
        </p:scale>
        <p:origin x="-966" y="-114"/>
      </p:cViewPr>
      <p:guideLst>
        <p:guide orient="horz" pos="2160"/>
        <p:guide orient="horz" pos="912"/>
        <p:guide orient="horz" pos="144"/>
        <p:guide orient="horz" pos="4032"/>
        <p:guide orient="horz" pos="1200"/>
        <p:guide pos="2880"/>
        <p:guide pos="240"/>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952" y="-102"/>
      </p:cViewPr>
      <p:guideLst>
        <p:guide orient="horz" pos="3124"/>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2306" name="Rectangle 2"/>
          <p:cNvSpPr>
            <a:spLocks noGrp="1" noChangeArrowheads="1"/>
          </p:cNvSpPr>
          <p:nvPr>
            <p:ph type="hdr" sz="quarter"/>
          </p:nvPr>
        </p:nvSpPr>
        <p:spPr bwMode="auto">
          <a:xfrm>
            <a:off x="0" y="0"/>
            <a:ext cx="2944899" cy="4962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en-GB" dirty="0" smtClean="0"/>
              <a:t>Network Security: GSM and 3G Security</a:t>
            </a:r>
            <a:endParaRPr lang="en-US" dirty="0"/>
          </a:p>
        </p:txBody>
      </p:sp>
      <p:sp>
        <p:nvSpPr>
          <p:cNvPr id="482307" name="Rectangle 3"/>
          <p:cNvSpPr>
            <a:spLocks noGrp="1" noChangeArrowheads="1"/>
          </p:cNvSpPr>
          <p:nvPr>
            <p:ph type="dt" sz="quarter" idx="1"/>
          </p:nvPr>
        </p:nvSpPr>
        <p:spPr bwMode="auto">
          <a:xfrm>
            <a:off x="3848063" y="0"/>
            <a:ext cx="2944899" cy="49627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82308" name="Rectangle 4"/>
          <p:cNvSpPr>
            <a:spLocks noGrp="1" noChangeArrowheads="1"/>
          </p:cNvSpPr>
          <p:nvPr>
            <p:ph type="ftr" sz="quarter" idx="2"/>
          </p:nvPr>
        </p:nvSpPr>
        <p:spPr bwMode="auto">
          <a:xfrm>
            <a:off x="0" y="9420733"/>
            <a:ext cx="2944899" cy="49627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dirty="0" smtClean="0"/>
              <a:t>Tuomas </a:t>
            </a:r>
            <a:r>
              <a:rPr lang="en-US" dirty="0" smtClean="0"/>
              <a:t>Aura</a:t>
            </a:r>
            <a:endParaRPr lang="en-US" dirty="0" smtClean="0"/>
          </a:p>
        </p:txBody>
      </p:sp>
      <p:sp>
        <p:nvSpPr>
          <p:cNvPr id="482309" name="Rectangle 5"/>
          <p:cNvSpPr>
            <a:spLocks noGrp="1" noChangeArrowheads="1"/>
          </p:cNvSpPr>
          <p:nvPr>
            <p:ph type="sldNum" sz="quarter" idx="3"/>
          </p:nvPr>
        </p:nvSpPr>
        <p:spPr bwMode="auto">
          <a:xfrm>
            <a:off x="3848063" y="9420733"/>
            <a:ext cx="2944899" cy="49627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BEFD4FF-FE43-43CD-AEA6-E1CE79C614C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899" cy="496274"/>
          </a:xfrm>
          <a:prstGeom prst="rect">
            <a:avLst/>
          </a:prstGeom>
          <a:noFill/>
          <a:ln w="9525">
            <a:noFill/>
            <a:miter lim="800000"/>
            <a:headEnd/>
            <a:tailEnd/>
          </a:ln>
          <a:effectLst/>
        </p:spPr>
        <p:txBody>
          <a:bodyPr vert="horz" wrap="square" lIns="92943" tIns="46472" rIns="92943" bIns="46472" numCol="1" anchor="t" anchorCtr="0" compatLnSpc="1">
            <a:prstTxWarp prst="textNoShape">
              <a:avLst/>
            </a:prstTxWarp>
          </a:bodyPr>
          <a:lstStyle>
            <a:lvl1pPr defTabSz="930275">
              <a:defRPr sz="1200"/>
            </a:lvl1pPr>
          </a:lstStyle>
          <a:p>
            <a:endParaRPr lang="en-US"/>
          </a:p>
        </p:txBody>
      </p:sp>
      <p:sp>
        <p:nvSpPr>
          <p:cNvPr id="9219" name="Rectangle 3"/>
          <p:cNvSpPr>
            <a:spLocks noGrp="1" noChangeArrowheads="1"/>
          </p:cNvSpPr>
          <p:nvPr>
            <p:ph type="dt" idx="1"/>
          </p:nvPr>
        </p:nvSpPr>
        <p:spPr bwMode="auto">
          <a:xfrm>
            <a:off x="3848063" y="0"/>
            <a:ext cx="2944899" cy="496274"/>
          </a:xfrm>
          <a:prstGeom prst="rect">
            <a:avLst/>
          </a:prstGeom>
          <a:noFill/>
          <a:ln w="9525">
            <a:noFill/>
            <a:miter lim="800000"/>
            <a:headEnd/>
            <a:tailEnd/>
          </a:ln>
          <a:effectLst/>
        </p:spPr>
        <p:txBody>
          <a:bodyPr vert="horz" wrap="square" lIns="92943" tIns="46472" rIns="92943" bIns="46472" numCol="1" anchor="t" anchorCtr="0" compatLnSpc="1">
            <a:prstTxWarp prst="textNoShape">
              <a:avLst/>
            </a:prstTxWarp>
          </a:bodyPr>
          <a:lstStyle>
            <a:lvl1pPr algn="r" defTabSz="930275">
              <a:defRPr sz="1200"/>
            </a:lvl1pPr>
          </a:lstStyle>
          <a:p>
            <a:endParaRPr lang="en-US"/>
          </a:p>
        </p:txBody>
      </p:sp>
      <p:sp>
        <p:nvSpPr>
          <p:cNvPr id="9220" name="Rectangle 4"/>
          <p:cNvSpPr>
            <a:spLocks noGrp="1" noRot="1" noChangeAspect="1" noChangeArrowheads="1" noTextEdit="1"/>
          </p:cNvSpPr>
          <p:nvPr>
            <p:ph type="sldImg" idx="2"/>
          </p:nvPr>
        </p:nvSpPr>
        <p:spPr bwMode="auto">
          <a:xfrm>
            <a:off x="917575" y="742950"/>
            <a:ext cx="4959350" cy="3719513"/>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0066" y="4712060"/>
            <a:ext cx="5434369" cy="4463077"/>
          </a:xfrm>
          <a:prstGeom prst="rect">
            <a:avLst/>
          </a:prstGeom>
          <a:noFill/>
          <a:ln w="9525">
            <a:noFill/>
            <a:miter lim="800000"/>
            <a:headEnd/>
            <a:tailEnd/>
          </a:ln>
          <a:effectLst/>
        </p:spPr>
        <p:txBody>
          <a:bodyPr vert="horz" wrap="square" lIns="92943" tIns="46472" rIns="92943" bIns="4647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9420733"/>
            <a:ext cx="2944899" cy="496274"/>
          </a:xfrm>
          <a:prstGeom prst="rect">
            <a:avLst/>
          </a:prstGeom>
          <a:noFill/>
          <a:ln w="9525">
            <a:noFill/>
            <a:miter lim="800000"/>
            <a:headEnd/>
            <a:tailEnd/>
          </a:ln>
          <a:effectLst/>
        </p:spPr>
        <p:txBody>
          <a:bodyPr vert="horz" wrap="square" lIns="92943" tIns="46472" rIns="92943" bIns="46472" numCol="1" anchor="b" anchorCtr="0" compatLnSpc="1">
            <a:prstTxWarp prst="textNoShape">
              <a:avLst/>
            </a:prstTxWarp>
          </a:bodyPr>
          <a:lstStyle>
            <a:lvl1pPr defTabSz="930275">
              <a:defRPr sz="1200"/>
            </a:lvl1pPr>
          </a:lstStyle>
          <a:p>
            <a:endParaRPr lang="en-US"/>
          </a:p>
        </p:txBody>
      </p:sp>
      <p:sp>
        <p:nvSpPr>
          <p:cNvPr id="9223" name="Rectangle 7"/>
          <p:cNvSpPr>
            <a:spLocks noGrp="1" noChangeArrowheads="1"/>
          </p:cNvSpPr>
          <p:nvPr>
            <p:ph type="sldNum" sz="quarter" idx="5"/>
          </p:nvPr>
        </p:nvSpPr>
        <p:spPr bwMode="auto">
          <a:xfrm>
            <a:off x="3848063" y="9420733"/>
            <a:ext cx="2944899" cy="496274"/>
          </a:xfrm>
          <a:prstGeom prst="rect">
            <a:avLst/>
          </a:prstGeom>
          <a:noFill/>
          <a:ln w="9525">
            <a:noFill/>
            <a:miter lim="800000"/>
            <a:headEnd/>
            <a:tailEnd/>
          </a:ln>
          <a:effectLst/>
        </p:spPr>
        <p:txBody>
          <a:bodyPr vert="horz" wrap="square" lIns="92943" tIns="46472" rIns="92943" bIns="46472" numCol="1" anchor="b" anchorCtr="0" compatLnSpc="1">
            <a:prstTxWarp prst="textNoShape">
              <a:avLst/>
            </a:prstTxWarp>
          </a:bodyPr>
          <a:lstStyle>
            <a:lvl1pPr algn="r" defTabSz="930275">
              <a:defRPr sz="1200"/>
            </a:lvl1pPr>
          </a:lstStyle>
          <a:p>
            <a:fld id="{B7266A62-C810-4A7C-AE60-82AEDBADE0C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7266A62-C810-4A7C-AE60-82AEDBADE0C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7266A62-C810-4A7C-AE60-82AEDBADE0CF}"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odyPr>
          <a:lstStyle>
            <a:lvl1pPr>
              <a:defRPr sz="4800" b="1" cap="none" baseline="0">
                <a:ln w="6350">
                  <a:noFill/>
                </a:ln>
                <a:solidFill>
                  <a:schemeClr val="accent6">
                    <a:lumMod val="75000"/>
                  </a:schemeClr>
                </a:solidFill>
                <a:effectLst>
                  <a:outerShdw blurRad="177800" dist="88900" dir="2700000" algn="tl" rotWithShape="0">
                    <a:prstClr val="black">
                      <a:alpha val="40000"/>
                    </a:prstClr>
                  </a:outerShdw>
                </a:effectLst>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1371600" y="3500438"/>
            <a:ext cx="6400800" cy="1583860"/>
          </a:xfrm>
        </p:spPr>
        <p:txBody>
          <a:bodyPr/>
          <a:lstStyle>
            <a:lvl1pPr marL="0" indent="0" algn="ctr">
              <a:buNone/>
              <a:defRPr baseline="0">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10" name="Date Placeholder 9"/>
          <p:cNvSpPr>
            <a:spLocks noGrp="1"/>
          </p:cNvSpPr>
          <p:nvPr>
            <p:ph type="dt" sz="half" idx="10"/>
          </p:nvPr>
        </p:nvSpPr>
        <p:spPr/>
        <p:txBody>
          <a:bodyPr/>
          <a:lstStyle/>
          <a:p>
            <a:endParaRPr lang="en-US" dirty="0">
              <a:solidFill>
                <a:schemeClr val="tx1">
                  <a:shade val="50000"/>
                </a:schemeClr>
              </a:solidFill>
            </a:endParaRPr>
          </a:p>
        </p:txBody>
      </p:sp>
      <p:sp>
        <p:nvSpPr>
          <p:cNvPr id="12" name="Footer Placeholder 11"/>
          <p:cNvSpPr>
            <a:spLocks noGrp="1"/>
          </p:cNvSpPr>
          <p:nvPr>
            <p:ph type="ftr" sz="quarter" idx="12"/>
          </p:nvPr>
        </p:nvSpPr>
        <p:spPr/>
        <p:txBody>
          <a:bodyPr/>
          <a:lstStyle/>
          <a:p>
            <a:endParaRPr kumimoji="0" lang="en-US">
              <a:solidFill>
                <a:schemeClr val="tx1">
                  <a:shade val="50000"/>
                </a:schemeClr>
              </a:solidFill>
            </a:endParaRPr>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endParaRPr lang="en-US" dirty="0">
              <a:solidFill>
                <a:schemeClr val="tx1">
                  <a:shade val="50000"/>
                </a:schemeClr>
              </a:solidFill>
            </a:endParaRPr>
          </a:p>
        </p:txBody>
      </p:sp>
      <p:sp>
        <p:nvSpPr>
          <p:cNvPr id="8" name="Slide Number Placeholder 7"/>
          <p:cNvSpPr>
            <a:spLocks noGrp="1"/>
          </p:cNvSpPr>
          <p:nvPr>
            <p:ph type="sldNum" sz="quarter" idx="11"/>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
        <p:nvSpPr>
          <p:cNvPr id="9" name="Footer Placeholder 8"/>
          <p:cNvSpPr>
            <a:spLocks noGrp="1"/>
          </p:cNvSpPr>
          <p:nvPr>
            <p:ph type="ftr" sz="quarter" idx="12"/>
          </p:nvPr>
        </p:nvSpPr>
        <p:spPr/>
        <p:txBody>
          <a:bodyPr/>
          <a:lstStyle/>
          <a:p>
            <a:endParaRPr kumimoji="0" lang="en-US">
              <a:solidFill>
                <a:schemeClr val="tx1">
                  <a:shade val="50000"/>
                </a:schemeClr>
              </a:solidFill>
            </a:endParaRPr>
          </a:p>
        </p:txBody>
      </p:sp>
      <p:sp>
        <p:nvSpPr>
          <p:cNvPr id="11" name="Title 10"/>
          <p:cNvSpPr>
            <a:spLocks noGrp="1"/>
          </p:cNvSpPr>
          <p:nvPr>
            <p:ph type="title"/>
          </p:nvPr>
        </p:nvSpPr>
        <p:spPr>
          <a:xfrm>
            <a:off x="428596" y="274638"/>
            <a:ext cx="8286808" cy="796908"/>
          </a:xfrm>
        </p:spPr>
        <p:txBody>
          <a:bodyPr/>
          <a:lstStyle/>
          <a:p>
            <a:r>
              <a:rPr lang="en-US" smtClean="0"/>
              <a:t>Click to edit Master title style</a:t>
            </a:r>
            <a:endParaRPr lang="en-US"/>
          </a:p>
        </p:txBody>
      </p:sp>
      <p:sp>
        <p:nvSpPr>
          <p:cNvPr id="19" name="Content Placeholder 18"/>
          <p:cNvSpPr>
            <a:spLocks noGrp="1"/>
          </p:cNvSpPr>
          <p:nvPr>
            <p:ph sz="quarter" idx="13"/>
          </p:nvPr>
        </p:nvSpPr>
        <p:spPr>
          <a:xfrm>
            <a:off x="428596" y="1214422"/>
            <a:ext cx="8286750" cy="51435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0" y="1697502"/>
            <a:ext cx="7086600" cy="1828800"/>
          </a:xfrm>
        </p:spPr>
        <p:txBody>
          <a:bodyPr vert="horz" bIns="0" anchor="b">
            <a:noAutofit/>
            <a:scene3d>
              <a:camera prst="orthographicFront"/>
              <a:lightRig rig="soft" dir="t">
                <a:rot lat="0" lon="0" rev="17220000"/>
              </a:lightRig>
            </a:scene3d>
            <a:sp3d prstMaterial="softEdge">
              <a:contourClr>
                <a:schemeClr val="tx2">
                  <a:shade val="50000"/>
                </a:schemeClr>
              </a:contourClr>
            </a:sp3d>
          </a:bodyPr>
          <a:lstStyle>
            <a:lvl1pPr algn="l" rtl="0">
              <a:spcBef>
                <a:spcPct val="0"/>
              </a:spcBef>
              <a:buNone/>
              <a:defRPr sz="4800" b="1" cap="none" baseline="0">
                <a:ln w="6350">
                  <a:noFill/>
                </a:ln>
                <a:solidFill>
                  <a:schemeClr val="accent6">
                    <a:lumMod val="75000"/>
                  </a:schemeClr>
                </a:solidFill>
                <a:effectLst>
                  <a:outerShdw blurRad="177800" dist="88900" dir="2700000" algn="tl" rotWithShape="0">
                    <a:prstClr val="black">
                      <a:alpha val="40000"/>
                    </a:prstClr>
                  </a:outerShdw>
                </a:effectLst>
                <a:latin typeface="+mj-l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1295400" y="3595688"/>
            <a:ext cx="7086600" cy="1509712"/>
          </a:xfrm>
        </p:spPr>
        <p:txBody>
          <a:bodyPr anchor="t"/>
          <a:lstStyle>
            <a:lvl1pPr marL="73152" indent="0" algn="l">
              <a:buNone/>
              <a:defRPr sz="200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dirty="0">
              <a:solidFill>
                <a:schemeClr val="tx1">
                  <a:shade val="50000"/>
                </a:schemeClr>
              </a:solidFill>
            </a:endParaRPr>
          </a:p>
        </p:txBody>
      </p:sp>
      <p:sp>
        <p:nvSpPr>
          <p:cNvPr id="9" name="Footer Placeholder 8"/>
          <p:cNvSpPr>
            <a:spLocks noGrp="1"/>
          </p:cNvSpPr>
          <p:nvPr>
            <p:ph type="ftr" sz="quarter" idx="12"/>
          </p:nvPr>
        </p:nvSpPr>
        <p:spPr/>
        <p:txBody>
          <a:bodyPr/>
          <a:lstStyle/>
          <a:p>
            <a:endParaRPr kumimoji="0" lang="en-US">
              <a:solidFill>
                <a:schemeClr val="tx1">
                  <a:shade val="50000"/>
                </a:schemeClr>
              </a:solidFill>
            </a:endParaRP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endParaRPr lang="en-US" dirty="0">
              <a:solidFill>
                <a:schemeClr val="tx1">
                  <a:shade val="50000"/>
                </a:schemeClr>
              </a:solidFill>
            </a:endParaRPr>
          </a:p>
        </p:txBody>
      </p:sp>
      <p:sp>
        <p:nvSpPr>
          <p:cNvPr id="9" name="Slide Number Placeholder 8"/>
          <p:cNvSpPr>
            <a:spLocks noGrp="1"/>
          </p:cNvSpPr>
          <p:nvPr>
            <p:ph type="sldNum" sz="quarter" idx="11"/>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
        <p:nvSpPr>
          <p:cNvPr id="10" name="Footer Placeholder 9"/>
          <p:cNvSpPr>
            <a:spLocks noGrp="1"/>
          </p:cNvSpPr>
          <p:nvPr>
            <p:ph type="ftr" sz="quarter" idx="12"/>
          </p:nvPr>
        </p:nvSpPr>
        <p:spPr/>
        <p:txBody>
          <a:bodyPr/>
          <a:lstStyle/>
          <a:p>
            <a:endParaRPr kumimoji="0" lang="en-US">
              <a:solidFill>
                <a:schemeClr val="tx1">
                  <a:shade val="50000"/>
                </a:schemeClr>
              </a:solidFill>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Content Placeholder 13"/>
          <p:cNvSpPr>
            <a:spLocks noGrp="1"/>
          </p:cNvSpPr>
          <p:nvPr>
            <p:ph sz="quarter" idx="13"/>
          </p:nvPr>
        </p:nvSpPr>
        <p:spPr>
          <a:xfrm>
            <a:off x="428625" y="1214422"/>
            <a:ext cx="4071937" cy="51435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15"/>
          <p:cNvSpPr>
            <a:spLocks noGrp="1"/>
          </p:cNvSpPr>
          <p:nvPr>
            <p:ph sz="quarter" idx="14"/>
          </p:nvPr>
        </p:nvSpPr>
        <p:spPr>
          <a:xfrm>
            <a:off x="4572000" y="1214422"/>
            <a:ext cx="4143375" cy="51435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92CD59B-49B5-40F6-89EE-110D9AE73C48}"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Date Placeholder 8"/>
          <p:cNvSpPr>
            <a:spLocks noGrp="1"/>
          </p:cNvSpPr>
          <p:nvPr>
            <p:ph type="dt" sz="half" idx="10"/>
          </p:nvPr>
        </p:nvSpPr>
        <p:spPr/>
        <p:txBody>
          <a:bodyPr/>
          <a:lstStyle/>
          <a:p>
            <a:endParaRPr lang="en-US" dirty="0">
              <a:solidFill>
                <a:schemeClr val="tx1">
                  <a:shade val="50000"/>
                </a:schemeClr>
              </a:solidFill>
            </a:endParaRPr>
          </a:p>
        </p:txBody>
      </p:sp>
      <p:sp>
        <p:nvSpPr>
          <p:cNvPr id="10" name="Slide Number Placeholder 9"/>
          <p:cNvSpPr>
            <a:spLocks noGrp="1"/>
          </p:cNvSpPr>
          <p:nvPr>
            <p:ph type="sldNum" sz="quarter" idx="11"/>
          </p:nvPr>
        </p:nvSpPr>
        <p:spPr/>
        <p:txBody>
          <a:bodyPr/>
          <a:lstStyle/>
          <a:p>
            <a:fld id="{69E29E33-B620-47F9-BB04-8846C2A5AFCC}" type="slidenum">
              <a:rPr kumimoji="0" lang="en-US" smtClean="0"/>
              <a:pPr/>
              <a:t>‹#›</a:t>
            </a:fld>
            <a:endParaRPr kumimoji="0" lang="en-US" dirty="0">
              <a:solidFill>
                <a:schemeClr val="tx1">
                  <a:shade val="50000"/>
                </a:schemeClr>
              </a:solidFill>
            </a:endParaRPr>
          </a:p>
        </p:txBody>
      </p:sp>
      <p:sp>
        <p:nvSpPr>
          <p:cNvPr id="11" name="Footer Placeholder 10"/>
          <p:cNvSpPr>
            <a:spLocks noGrp="1"/>
          </p:cNvSpPr>
          <p:nvPr>
            <p:ph type="ftr" sz="quarter" idx="12"/>
          </p:nvPr>
        </p:nvSpPr>
        <p:spPr/>
        <p:txBody>
          <a:bodyPr/>
          <a:lstStyle/>
          <a:p>
            <a:endParaRPr kumimoji="0" lang="en-US">
              <a:solidFill>
                <a:schemeClr val="tx1">
                  <a:shade val="50000"/>
                </a:schemeClr>
              </a:solidFill>
            </a:endParaRPr>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EFFE5"/>
            </a:gs>
            <a:gs pos="50000">
              <a:schemeClr val="tx1"/>
            </a:gs>
            <a:gs pos="100000">
              <a:srgbClr val="FFFFFF"/>
            </a:gs>
          </a:gsLst>
          <a:lin ang="27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28596" y="274638"/>
            <a:ext cx="8286808" cy="796908"/>
          </a:xfrm>
          <a:prstGeom prst="rect">
            <a:avLst/>
          </a:prstGeom>
          <a:ln>
            <a:noFill/>
          </a:ln>
          <a:effectLst/>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428596" y="1214422"/>
            <a:ext cx="8286808" cy="5143536"/>
          </a:xfrm>
          <a:prstGeom prst="rect">
            <a:avLst/>
          </a:prstGeom>
          <a:effectLst/>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en-US" dirty="0">
              <a:solidFill>
                <a:schemeClr val="tx1">
                  <a:shade val="50000"/>
                </a:schemeClr>
              </a:solidFill>
            </a:endParaRP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0" lang="en-US">
              <a:solidFill>
                <a:schemeClr val="tx1">
                  <a:shade val="50000"/>
                </a:schemeClr>
              </a:solidFill>
            </a:endParaRP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6" r:id="rId5"/>
    <p:sldLayoutId id="2147483807" r:id="rId6"/>
  </p:sldLayoutIdLst>
  <p:transition/>
  <p:timing>
    <p:tnLst>
      <p:par>
        <p:cTn id="1" dur="indefinite" restart="never" nodeType="tmRoot"/>
      </p:par>
    </p:tnLst>
  </p:timing>
  <p:hf hdr="0" ftr="0" dt="0"/>
  <p:txStyles>
    <p:titleStyle>
      <a:lvl1pPr algn="ctr" rtl="0" eaLnBrk="1" latinLnBrk="0" hangingPunct="1">
        <a:spcBef>
          <a:spcPct val="0"/>
        </a:spcBef>
        <a:buNone/>
        <a:defRPr kumimoji="0" sz="4100" b="1" kern="1200" cap="none" spc="0" baseline="0">
          <a:ln>
            <a:noFill/>
          </a:ln>
          <a:solidFill>
            <a:schemeClr val="accent6">
              <a:lumMod val="75000"/>
            </a:schemeClr>
          </a:solidFill>
          <a:effectLst>
            <a:outerShdw blurRad="177800" dist="88900" dir="2700000" algn="tl" rotWithShape="0">
              <a:schemeClr val="bg1">
                <a:alpha val="40000"/>
              </a:schemeClr>
            </a:outerShdw>
          </a:effectLst>
          <a:latin typeface="+mj-lt"/>
          <a:ea typeface="+mj-ea"/>
          <a:cs typeface="+mj-cs"/>
        </a:defRPr>
      </a:lvl1pPr>
    </p:titleStyle>
    <p:bodyStyle>
      <a:lvl1pPr marL="548640" indent="-411480" algn="l" rtl="0" eaLnBrk="1" latinLnBrk="0" hangingPunct="1">
        <a:spcBef>
          <a:spcPct val="20000"/>
        </a:spcBef>
        <a:buClrTx/>
        <a:buSzPct val="80000"/>
        <a:buFontTx/>
        <a:buBlip>
          <a:blip r:embed="rId8"/>
        </a:buBlip>
        <a:defRPr kumimoji="0" sz="2800" kern="1200">
          <a:solidFill>
            <a:schemeClr val="bg1"/>
          </a:solidFill>
          <a:latin typeface="+mn-lt"/>
          <a:ea typeface="+mn-ea"/>
          <a:cs typeface="+mn-cs"/>
        </a:defRPr>
      </a:lvl1pPr>
      <a:lvl2pPr marL="868680" indent="-283464" algn="l" rtl="0" eaLnBrk="1" latinLnBrk="0" hangingPunct="1">
        <a:spcBef>
          <a:spcPct val="20000"/>
        </a:spcBef>
        <a:buClrTx/>
        <a:buSzPct val="60000"/>
        <a:buFontTx/>
        <a:buBlip>
          <a:blip r:embed="rId8"/>
        </a:buBlip>
        <a:defRPr kumimoji="0" sz="2400" kern="1200">
          <a:solidFill>
            <a:schemeClr val="bg1"/>
          </a:solidFill>
          <a:latin typeface="+mn-lt"/>
          <a:ea typeface="+mn-ea"/>
          <a:cs typeface="+mn-cs"/>
        </a:defRPr>
      </a:lvl2pPr>
      <a:lvl3pPr marL="1133856" indent="-228600" algn="l" rtl="0" eaLnBrk="1" latinLnBrk="0" hangingPunct="1">
        <a:spcBef>
          <a:spcPct val="20000"/>
        </a:spcBef>
        <a:buClrTx/>
        <a:buSzPct val="95000"/>
        <a:buFont typeface="Arial" pitchFamily="34" charset="0"/>
        <a:buChar char="•"/>
        <a:defRPr kumimoji="0" sz="2200" kern="1200">
          <a:solidFill>
            <a:schemeClr val="bg1"/>
          </a:solidFill>
          <a:latin typeface="+mn-lt"/>
          <a:ea typeface="+mn-ea"/>
          <a:cs typeface="+mn-cs"/>
        </a:defRPr>
      </a:lvl3pPr>
      <a:lvl4pPr marL="1353312" indent="-182880" algn="l" rtl="0" eaLnBrk="1" latinLnBrk="0" hangingPunct="1">
        <a:spcBef>
          <a:spcPct val="20000"/>
        </a:spcBef>
        <a:buClrTx/>
        <a:buSzPct val="100000"/>
        <a:buFont typeface="Wingdings 3"/>
        <a:buChar char=""/>
        <a:defRPr kumimoji="0" sz="2000" kern="1200">
          <a:solidFill>
            <a:schemeClr val="bg1"/>
          </a:solidFill>
          <a:latin typeface="+mn-lt"/>
          <a:ea typeface="+mn-ea"/>
          <a:cs typeface="+mn-cs"/>
        </a:defRPr>
      </a:lvl4pPr>
      <a:lvl5pPr marL="1545336" indent="-182880" algn="l" rtl="0" eaLnBrk="1" latinLnBrk="0" hangingPunct="1">
        <a:spcBef>
          <a:spcPct val="20000"/>
        </a:spcBef>
        <a:buClrTx/>
        <a:buFont typeface="Wingdings 2"/>
        <a:buChar char=""/>
        <a:defRPr kumimoji="0" sz="2000" kern="1200">
          <a:solidFill>
            <a:schemeClr val="bg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UMTS.vsd/Drawing/~GSM" TargetMode="External"/><Relationship Id="rId2" Type="http://schemas.openxmlformats.org/officeDocument/2006/relationships/slideLayout" Target="../slideLayouts/slideLayout5.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UMTS.vsd/Drawing/~Simple1" TargetMode="External"/><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3.xml.rels><?xml version="1.0" encoding="UTF-8" standalone="yes"?>
<Relationships xmlns="http://schemas.openxmlformats.org/package/2006/relationships"><Relationship Id="rId3" Type="http://schemas.openxmlformats.org/officeDocument/2006/relationships/oleObject" Target="UMTS.vsd/Drawing/~Simple2"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4.xml.rels><?xml version="1.0" encoding="UTF-8" standalone="yes"?>
<Relationships xmlns="http://schemas.openxmlformats.org/package/2006/relationships"><Relationship Id="rId3" Type="http://schemas.openxmlformats.org/officeDocument/2006/relationships/oleObject" Target="UMTS.vsd/Drawing/~Simple3" TargetMode="External"/><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UMTS.vsd/Drawing/~Full" TargetMode="External"/><Relationship Id="rId2" Type="http://schemas.openxmlformats.org/officeDocument/2006/relationships/slideLayout" Target="../slideLayouts/slideLayout6.xml"/><Relationship Id="rId1" Type="http://schemas.openxmlformats.org/officeDocument/2006/relationships/vmlDrawing" Target="../drawings/vmlDrawing7.vml"/></Relationships>
</file>

<file path=ppt/slides/_rels/slide27.xml.rels><?xml version="1.0" encoding="UTF-8" standalone="yes"?>
<Relationships xmlns="http://schemas.openxmlformats.org/package/2006/relationships"><Relationship Id="rId3" Type="http://schemas.openxmlformats.org/officeDocument/2006/relationships/oleObject" Target="UMTS.vsd/Drawing/~MsgNames" TargetMode="External"/><Relationship Id="rId2" Type="http://schemas.openxmlformats.org/officeDocument/2006/relationships/slideLayout" Target="../slideLayouts/slideLayout6.xml"/><Relationship Id="rId1" Type="http://schemas.openxmlformats.org/officeDocument/2006/relationships/vmlDrawing" Target="../drawings/vmlDrawing8.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oleObject" Target="UMTS.vsd/Drawing/~Resync" TargetMode="External"/><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UMTS.vsd/Drawing/~GSMArch" TargetMode="External"/><Relationship Id="rId2" Type="http://schemas.openxmlformats.org/officeDocument/2006/relationships/slideLayout" Target="../slideLayouts/slideLayout5.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UMTS.vsd/Drawing/~UMTSArch" TargetMode="External"/><Relationship Id="rId2" Type="http://schemas.openxmlformats.org/officeDocument/2006/relationships/slideLayout" Target="../slideLayouts/slideLayout5.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Network Security: </a:t>
            </a:r>
            <a:br>
              <a:rPr lang="en-GB" dirty="0" smtClean="0"/>
            </a:br>
            <a:r>
              <a:rPr lang="en-GB" dirty="0" smtClean="0"/>
              <a:t>GSM and 3G Security</a:t>
            </a:r>
            <a:endParaRPr lang="en-US" dirty="0"/>
          </a:p>
        </p:txBody>
      </p:sp>
      <p:sp>
        <p:nvSpPr>
          <p:cNvPr id="3" name="Subtitle 2"/>
          <p:cNvSpPr>
            <a:spLocks noGrp="1"/>
          </p:cNvSpPr>
          <p:nvPr>
            <p:ph type="subTitle" idx="1"/>
          </p:nvPr>
        </p:nvSpPr>
        <p:spPr/>
        <p:txBody>
          <a:bodyPr/>
          <a:lstStyle/>
          <a:p>
            <a:r>
              <a:rPr lang="en-GB" dirty="0" smtClean="0"/>
              <a:t>Tuomas </a:t>
            </a:r>
            <a:r>
              <a:rPr lang="en-GB" dirty="0" smtClean="0"/>
              <a:t>Aura</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GSM security</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GSM security architecture</a:t>
            </a:r>
            <a:endParaRPr lang="en-US" dirty="0"/>
          </a:p>
        </p:txBody>
      </p:sp>
      <p:sp>
        <p:nvSpPr>
          <p:cNvPr id="5" name="Content Placeholder 4"/>
          <p:cNvSpPr>
            <a:spLocks noGrp="1"/>
          </p:cNvSpPr>
          <p:nvPr>
            <p:ph sz="quarter" idx="13"/>
          </p:nvPr>
        </p:nvSpPr>
        <p:spPr/>
        <p:txBody>
          <a:bodyPr>
            <a:normAutofit/>
          </a:bodyPr>
          <a:lstStyle/>
          <a:p>
            <a:r>
              <a:rPr lang="en-GB" dirty="0" smtClean="0">
                <a:solidFill>
                  <a:schemeClr val="accent1">
                    <a:lumMod val="75000"/>
                  </a:schemeClr>
                </a:solidFill>
              </a:rPr>
              <a:t>Home location register (HLR) </a:t>
            </a:r>
            <a:r>
              <a:rPr lang="en-GB" dirty="0" smtClean="0"/>
              <a:t>keeps track of the mobile’s location</a:t>
            </a:r>
          </a:p>
          <a:p>
            <a:r>
              <a:rPr lang="en-GB" dirty="0" smtClean="0">
                <a:solidFill>
                  <a:schemeClr val="accent1">
                    <a:lumMod val="75000"/>
                  </a:schemeClr>
                </a:solidFill>
              </a:rPr>
              <a:t>Visitor location register (VLR) </a:t>
            </a:r>
            <a:r>
              <a:rPr lang="en-GB" dirty="0" smtClean="0"/>
              <a:t>keeps track of roaming mobiles at each network</a:t>
            </a:r>
          </a:p>
          <a:p>
            <a:r>
              <a:rPr lang="en-GB" dirty="0" smtClean="0">
                <a:solidFill>
                  <a:schemeClr val="accent1">
                    <a:lumMod val="75000"/>
                  </a:schemeClr>
                </a:solidFill>
              </a:rPr>
              <a:t>Shared key</a:t>
            </a:r>
            <a:r>
              <a:rPr lang="en-GB" dirty="0" smtClean="0">
                <a:solidFill>
                  <a:schemeClr val="accent2">
                    <a:lumMod val="75000"/>
                  </a:schemeClr>
                </a:solidFill>
              </a:rPr>
              <a:t> </a:t>
            </a:r>
            <a:r>
              <a:rPr lang="en-GB" dirty="0" err="1" smtClean="0">
                <a:solidFill>
                  <a:schemeClr val="accent2">
                    <a:lumMod val="75000"/>
                  </a:schemeClr>
                </a:solidFill>
              </a:rPr>
              <a:t>Ki</a:t>
            </a:r>
            <a:r>
              <a:rPr lang="en-GB" dirty="0" smtClean="0">
                <a:solidFill>
                  <a:schemeClr val="accent2">
                    <a:lumMod val="75000"/>
                  </a:schemeClr>
                </a:solidFill>
              </a:rPr>
              <a:t> </a:t>
            </a:r>
            <a:r>
              <a:rPr lang="en-GB" dirty="0" smtClean="0">
                <a:solidFill>
                  <a:schemeClr val="accent1">
                    <a:lumMod val="75000"/>
                  </a:schemeClr>
                </a:solidFill>
              </a:rPr>
              <a:t>between SIM and authentication </a:t>
            </a:r>
            <a:r>
              <a:rPr lang="en-GB" dirty="0" err="1" smtClean="0">
                <a:solidFill>
                  <a:schemeClr val="accent1">
                    <a:lumMod val="75000"/>
                  </a:schemeClr>
                </a:solidFill>
              </a:rPr>
              <a:t>center</a:t>
            </a:r>
            <a:r>
              <a:rPr lang="en-GB" dirty="0" smtClean="0">
                <a:solidFill>
                  <a:schemeClr val="accent1">
                    <a:lumMod val="75000"/>
                  </a:schemeClr>
                </a:solidFill>
              </a:rPr>
              <a:t> (HRL/AuC) at the home network</a:t>
            </a:r>
          </a:p>
          <a:p>
            <a:r>
              <a:rPr lang="en-GB" dirty="0" smtClean="0"/>
              <a:t>VLR of the visited network obtains </a:t>
            </a:r>
            <a:r>
              <a:rPr lang="en-GB" dirty="0" smtClean="0">
                <a:solidFill>
                  <a:schemeClr val="accent1">
                    <a:lumMod val="75000"/>
                  </a:schemeClr>
                </a:solidFill>
              </a:rPr>
              <a:t>authentication triplets</a:t>
            </a:r>
            <a:r>
              <a:rPr lang="en-GB" dirty="0" smtClean="0"/>
              <a:t> from AuC of the mobile’s home network and authenticates the mobile</a:t>
            </a:r>
          </a:p>
          <a:p>
            <a:r>
              <a:rPr lang="en-GB" dirty="0" smtClean="0"/>
              <a:t>Encryption between mobile and the base station </a:t>
            </a:r>
          </a:p>
          <a:p>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92CD59B-49B5-40F6-89EE-110D9AE73C48}" type="slidenum">
              <a:rPr lang="en-US" smtClean="0"/>
              <a:pPr/>
              <a:t>12</a:t>
            </a:fld>
            <a:endParaRPr lang="en-US"/>
          </a:p>
        </p:txBody>
      </p:sp>
      <p:sp>
        <p:nvSpPr>
          <p:cNvPr id="3" name="Title 2"/>
          <p:cNvSpPr>
            <a:spLocks noGrp="1"/>
          </p:cNvSpPr>
          <p:nvPr>
            <p:ph type="title"/>
          </p:nvPr>
        </p:nvSpPr>
        <p:spPr>
          <a:xfrm>
            <a:off x="428596" y="-24"/>
            <a:ext cx="8286808" cy="796908"/>
          </a:xfrm>
        </p:spPr>
        <p:txBody>
          <a:bodyPr/>
          <a:lstStyle/>
          <a:p>
            <a:r>
              <a:rPr lang="en-GB" dirty="0" smtClean="0"/>
              <a:t>GSM authentication</a:t>
            </a:r>
            <a:endParaRPr lang="en-US" dirty="0"/>
          </a:p>
        </p:txBody>
      </p:sp>
      <p:graphicFrame>
        <p:nvGraphicFramePr>
          <p:cNvPr id="37891" name="Object 3"/>
          <p:cNvGraphicFramePr>
            <a:graphicFrameLocks noChangeAspect="1"/>
          </p:cNvGraphicFramePr>
          <p:nvPr/>
        </p:nvGraphicFramePr>
        <p:xfrm>
          <a:off x="909298" y="844550"/>
          <a:ext cx="7306040" cy="5799160"/>
        </p:xfrm>
        <a:graphic>
          <a:graphicData uri="http://schemas.openxmlformats.org/presentationml/2006/ole">
            <p:oleObj spid="_x0000_s37891" name="Visio" r:id="rId3" imgW="6877710" imgH="5457825" progId="Visio.Drawing.11">
              <p:link updateAutomatic="1"/>
            </p:oleObj>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D92CD59B-49B5-40F6-89EE-110D9AE73C48}" type="slidenum">
              <a:rPr lang="en-US" smtClean="0"/>
              <a:pPr/>
              <a:t>13</a:t>
            </a:fld>
            <a:endParaRPr lang="en-US"/>
          </a:p>
        </p:txBody>
      </p:sp>
      <p:sp>
        <p:nvSpPr>
          <p:cNvPr id="4" name="Title 3"/>
          <p:cNvSpPr>
            <a:spLocks noGrp="1"/>
          </p:cNvSpPr>
          <p:nvPr>
            <p:ph type="title"/>
          </p:nvPr>
        </p:nvSpPr>
        <p:spPr/>
        <p:txBody>
          <a:bodyPr/>
          <a:lstStyle/>
          <a:p>
            <a:r>
              <a:rPr lang="en-GB" dirty="0" smtClean="0"/>
              <a:t>GSM authentication</a:t>
            </a:r>
            <a:endParaRPr lang="en-US" dirty="0"/>
          </a:p>
        </p:txBody>
      </p:sp>
      <p:sp>
        <p:nvSpPr>
          <p:cNvPr id="5" name="Content Placeholder 4"/>
          <p:cNvSpPr>
            <a:spLocks noGrp="1"/>
          </p:cNvSpPr>
          <p:nvPr>
            <p:ph sz="quarter" idx="13"/>
          </p:nvPr>
        </p:nvSpPr>
        <p:spPr/>
        <p:txBody>
          <a:bodyPr/>
          <a:lstStyle/>
          <a:p>
            <a:r>
              <a:rPr lang="en-GB" dirty="0" smtClean="0"/>
              <a:t>Alice-and-Bob notation:</a:t>
            </a:r>
          </a:p>
          <a:p>
            <a:pPr>
              <a:buNone/>
              <a:tabLst>
                <a:tab pos="1076325" algn="l"/>
                <a:tab pos="3592513" algn="l"/>
              </a:tabLst>
            </a:pPr>
            <a:r>
              <a:rPr lang="en-GB" dirty="0" smtClean="0">
                <a:solidFill>
                  <a:schemeClr val="accent1">
                    <a:lumMod val="75000"/>
                  </a:schemeClr>
                </a:solidFill>
              </a:rPr>
              <a:t>	1.	Network → MS:	RAND</a:t>
            </a:r>
          </a:p>
          <a:p>
            <a:pPr>
              <a:buNone/>
              <a:tabLst>
                <a:tab pos="1076325" algn="l"/>
                <a:tab pos="3592513" algn="l"/>
              </a:tabLst>
            </a:pPr>
            <a:r>
              <a:rPr lang="en-GB" dirty="0" smtClean="0">
                <a:solidFill>
                  <a:schemeClr val="accent1">
                    <a:lumMod val="75000"/>
                  </a:schemeClr>
                </a:solidFill>
              </a:rPr>
              <a:t>	2.	MS → Network:	A3 (</a:t>
            </a:r>
            <a:r>
              <a:rPr lang="en-GB" dirty="0" err="1" smtClean="0">
                <a:solidFill>
                  <a:schemeClr val="accent1">
                    <a:lumMod val="75000"/>
                  </a:schemeClr>
                </a:solidFill>
              </a:rPr>
              <a:t>Ki</a:t>
            </a:r>
            <a:r>
              <a:rPr lang="en-GB" dirty="0" smtClean="0">
                <a:solidFill>
                  <a:schemeClr val="accent1">
                    <a:lumMod val="75000"/>
                  </a:schemeClr>
                </a:solidFill>
              </a:rPr>
              <a:t>, RAND)</a:t>
            </a:r>
          </a:p>
          <a:p>
            <a:pPr>
              <a:buNone/>
            </a:pPr>
            <a:r>
              <a:rPr lang="en-GB" dirty="0" smtClean="0">
                <a:solidFill>
                  <a:schemeClr val="accent3">
                    <a:lumMod val="75000"/>
                  </a:schemeClr>
                </a:solidFill>
              </a:rPr>
              <a:t>	</a:t>
            </a:r>
            <a:r>
              <a:rPr lang="en-GB" dirty="0" err="1" smtClean="0">
                <a:solidFill>
                  <a:schemeClr val="accent3">
                    <a:lumMod val="75000"/>
                  </a:schemeClr>
                </a:solidFill>
              </a:rPr>
              <a:t>Ki</a:t>
            </a:r>
            <a:r>
              <a:rPr lang="en-GB" dirty="0" smtClean="0">
                <a:solidFill>
                  <a:schemeClr val="accent3">
                    <a:lumMod val="75000"/>
                  </a:schemeClr>
                </a:solidFill>
              </a:rPr>
              <a:t> = shared master key</a:t>
            </a:r>
          </a:p>
          <a:p>
            <a:pPr>
              <a:buNone/>
            </a:pPr>
            <a:r>
              <a:rPr lang="en-GB" dirty="0" smtClean="0">
                <a:solidFill>
                  <a:schemeClr val="accent3">
                    <a:lumMod val="75000"/>
                  </a:schemeClr>
                </a:solidFill>
              </a:rPr>
              <a:t>	</a:t>
            </a:r>
            <a:r>
              <a:rPr lang="en-GB" dirty="0" err="1" smtClean="0">
                <a:solidFill>
                  <a:schemeClr val="accent3">
                    <a:lumMod val="75000"/>
                  </a:schemeClr>
                </a:solidFill>
              </a:rPr>
              <a:t>Kc</a:t>
            </a:r>
            <a:r>
              <a:rPr lang="en-GB" dirty="0" smtClean="0">
                <a:solidFill>
                  <a:schemeClr val="accent3">
                    <a:lumMod val="75000"/>
                  </a:schemeClr>
                </a:solidFill>
              </a:rPr>
              <a:t> = A8 (</a:t>
            </a:r>
            <a:r>
              <a:rPr lang="en-GB" dirty="0" err="1" smtClean="0">
                <a:solidFill>
                  <a:schemeClr val="accent3">
                    <a:lumMod val="75000"/>
                  </a:schemeClr>
                </a:solidFill>
              </a:rPr>
              <a:t>Ki</a:t>
            </a:r>
            <a:r>
              <a:rPr lang="en-GB" dirty="0" smtClean="0">
                <a:solidFill>
                  <a:schemeClr val="accent3">
                    <a:lumMod val="75000"/>
                  </a:schemeClr>
                </a:solidFill>
              </a:rPr>
              <a:t>, RAND) — session key</a:t>
            </a:r>
          </a:p>
          <a:p>
            <a:pPr lvl="0"/>
            <a:r>
              <a:rPr lang="en-GB" dirty="0" smtClean="0">
                <a:solidFill>
                  <a:prstClr val="black"/>
                </a:solidFill>
              </a:rPr>
              <a:t>After authentication, BS asks mobile to turn on encryption. A5 cipher with the key </a:t>
            </a:r>
            <a:r>
              <a:rPr lang="en-GB" dirty="0" err="1" smtClean="0">
                <a:solidFill>
                  <a:prstClr val="black"/>
                </a:solidFill>
              </a:rPr>
              <a:t>Kc</a:t>
            </a:r>
            <a:endParaRPr lang="en-GB" dirty="0" smtClean="0">
              <a:solidFill>
                <a:prstClr val="black"/>
              </a:solidFill>
            </a:endParaRPr>
          </a:p>
          <a:p>
            <a:pPr>
              <a:buNone/>
            </a:pPr>
            <a:endParaRPr lang="en-GB" dirty="0" smtClean="0">
              <a:solidFill>
                <a:schemeClr val="accent3">
                  <a:lumMod val="75000"/>
                </a:schemeClr>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14</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GSM security</a:t>
            </a:r>
            <a:endParaRPr lang="en-US" dirty="0"/>
          </a:p>
        </p:txBody>
      </p:sp>
      <p:sp>
        <p:nvSpPr>
          <p:cNvPr id="4" name="Content Placeholder 3"/>
          <p:cNvSpPr>
            <a:spLocks noGrp="1"/>
          </p:cNvSpPr>
          <p:nvPr>
            <p:ph sz="quarter" idx="13"/>
          </p:nvPr>
        </p:nvSpPr>
        <p:spPr/>
        <p:txBody>
          <a:bodyPr>
            <a:normAutofit fontScale="92500" lnSpcReduction="10000"/>
          </a:bodyPr>
          <a:lstStyle/>
          <a:p>
            <a:r>
              <a:rPr lang="en-GB" dirty="0" smtClean="0"/>
              <a:t>Mobile authenticated → prevents charging fraud</a:t>
            </a:r>
          </a:p>
          <a:p>
            <a:r>
              <a:rPr lang="en-GB" dirty="0" smtClean="0"/>
              <a:t>Encryption on the air interface </a:t>
            </a:r>
          </a:p>
          <a:p>
            <a:pPr lvl="1">
              <a:buNone/>
            </a:pPr>
            <a:r>
              <a:rPr lang="en-GB" dirty="0" smtClean="0"/>
              <a:t>	→ No casual sniffing</a:t>
            </a:r>
          </a:p>
          <a:p>
            <a:pPr lvl="1">
              <a:buNone/>
            </a:pPr>
            <a:r>
              <a:rPr lang="en-GB" dirty="0" smtClean="0"/>
              <a:t>	→ Encryption of signalling gives some integrity protection</a:t>
            </a:r>
          </a:p>
          <a:p>
            <a:r>
              <a:rPr lang="en-GB" dirty="0" smtClean="0"/>
              <a:t>TMSI → not easy to track mobile with a passive radio</a:t>
            </a:r>
          </a:p>
          <a:p>
            <a:r>
              <a:rPr lang="en-GB" dirty="0" smtClean="0"/>
              <a:t>Algorithms A3, A8 can be replaced</a:t>
            </a:r>
          </a:p>
          <a:p>
            <a:pPr lvl="1"/>
            <a:r>
              <a:rPr lang="en-GB" dirty="0" smtClean="0"/>
              <a:t>AuC and SIM must use the same algorithms</a:t>
            </a:r>
          </a:p>
          <a:p>
            <a:r>
              <a:rPr lang="en-GB" dirty="0" smtClean="0"/>
              <a:t>Non-protocol features:</a:t>
            </a:r>
          </a:p>
          <a:p>
            <a:pPr lvl="1"/>
            <a:r>
              <a:rPr lang="en-GB" dirty="0" smtClean="0"/>
              <a:t>Subscriber identity module (SIM) card separate from handset </a:t>
            </a:r>
          </a:p>
          <a:p>
            <a:pPr lvl="1">
              <a:buNone/>
            </a:pPr>
            <a:r>
              <a:rPr lang="en-GB" dirty="0" smtClean="0"/>
              <a:t>	→ Flexibility</a:t>
            </a:r>
          </a:p>
          <a:p>
            <a:pPr lvl="1">
              <a:buNone/>
            </a:pPr>
            <a:r>
              <a:rPr lang="en-GB" dirty="0" smtClean="0"/>
              <a:t>	→ </a:t>
            </a:r>
            <a:r>
              <a:rPr lang="en-GB" dirty="0" err="1" smtClean="0"/>
              <a:t>Thiefs</a:t>
            </a:r>
            <a:r>
              <a:rPr lang="en-GB" dirty="0" smtClean="0"/>
              <a:t> and </a:t>
            </a:r>
            <a:r>
              <a:rPr lang="en-GB" dirty="0" err="1" smtClean="0"/>
              <a:t>unlockers</a:t>
            </a:r>
            <a:r>
              <a:rPr lang="en-GB" dirty="0" smtClean="0"/>
              <a:t> don’t even try to break the SIM </a:t>
            </a:r>
          </a:p>
          <a:p>
            <a:pPr lvl="1"/>
            <a:r>
              <a:rPr lang="en-GB" dirty="0" smtClean="0"/>
              <a:t>International mobile equipment identity (IMEI) to track stolen devices</a:t>
            </a:r>
          </a:p>
          <a:p>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D92CD59B-49B5-40F6-89EE-110D9AE73C48}" type="slidenum">
              <a:rPr lang="en-US" smtClean="0"/>
              <a:pPr/>
              <a:t>15</a:t>
            </a:fld>
            <a:endParaRPr lang="en-US"/>
          </a:p>
        </p:txBody>
      </p:sp>
      <p:sp>
        <p:nvSpPr>
          <p:cNvPr id="3" name="Title 2"/>
          <p:cNvSpPr>
            <a:spLocks noGrp="1"/>
          </p:cNvSpPr>
          <p:nvPr>
            <p:ph type="title"/>
          </p:nvPr>
        </p:nvSpPr>
        <p:spPr/>
        <p:txBody>
          <a:bodyPr/>
          <a:lstStyle/>
          <a:p>
            <a:r>
              <a:rPr lang="en-GB" dirty="0" smtClean="0"/>
              <a:t>GSM security weaknesses</a:t>
            </a:r>
            <a:endParaRPr lang="en-US" dirty="0"/>
          </a:p>
        </p:txBody>
      </p:sp>
      <p:sp>
        <p:nvSpPr>
          <p:cNvPr id="4" name="Content Placeholder 3"/>
          <p:cNvSpPr>
            <a:spLocks noGrp="1"/>
          </p:cNvSpPr>
          <p:nvPr>
            <p:ph sz="quarter" idx="13"/>
          </p:nvPr>
        </p:nvSpPr>
        <p:spPr>
          <a:xfrm>
            <a:off x="428596" y="1214422"/>
            <a:ext cx="8429684" cy="5143536"/>
          </a:xfrm>
        </p:spPr>
        <p:txBody>
          <a:bodyPr>
            <a:normAutofit fontScale="77500" lnSpcReduction="20000"/>
          </a:bodyPr>
          <a:lstStyle/>
          <a:p>
            <a:r>
              <a:rPr lang="en-GB" dirty="0" smtClean="0"/>
              <a:t>Only the mobile is authenticated, network not</a:t>
            </a:r>
          </a:p>
          <a:p>
            <a:r>
              <a:rPr lang="en-GB" dirty="0" smtClean="0"/>
              <a:t>BS decides when to turn on encryption; mobiles have no indicator</a:t>
            </a:r>
          </a:p>
          <a:p>
            <a:pPr>
              <a:buNone/>
            </a:pPr>
            <a:r>
              <a:rPr lang="en-GB" dirty="0" smtClean="0"/>
              <a:t>	→ Possible to set up a </a:t>
            </a:r>
            <a:r>
              <a:rPr lang="en-GB" dirty="0" smtClean="0">
                <a:solidFill>
                  <a:schemeClr val="accent1">
                    <a:lumMod val="75000"/>
                  </a:schemeClr>
                </a:solidFill>
              </a:rPr>
              <a:t>fake BS</a:t>
            </a:r>
            <a:r>
              <a:rPr lang="en-GB" dirty="0" smtClean="0"/>
              <a:t> that uses no encryption</a:t>
            </a:r>
          </a:p>
          <a:p>
            <a:r>
              <a:rPr lang="en-GB" dirty="0" smtClean="0"/>
              <a:t>Integrity protection depends on encryption but some networks do not use encryption</a:t>
            </a:r>
          </a:p>
          <a:p>
            <a:r>
              <a:rPr lang="en-GB" dirty="0" smtClean="0"/>
              <a:t>Decryption at BS, but BS may be at a hard-to-monitor location and compromised</a:t>
            </a:r>
          </a:p>
          <a:p>
            <a:r>
              <a:rPr lang="en-GB" dirty="0" smtClean="0"/>
              <a:t>Early encryption algorithms based on COMP128, which has been broken. A5 cannot be upgraded without replacing the handset</a:t>
            </a:r>
          </a:p>
          <a:p>
            <a:r>
              <a:rPr lang="en-GB" dirty="0" smtClean="0"/>
              <a:t>Authentication triplets transferred over the SS7 signalling network, which can be accessed by  thousands of operators</a:t>
            </a:r>
          </a:p>
          <a:p>
            <a:r>
              <a:rPr lang="en-GB" dirty="0" smtClean="0"/>
              <a:t>No non-repudiation → no protection against false charges from dishonest operators</a:t>
            </a:r>
          </a:p>
          <a:p>
            <a:r>
              <a:rPr lang="en-GB" dirty="0" smtClean="0"/>
              <a:t>IMSI sent when requested by BS </a:t>
            </a:r>
            <a:r>
              <a:rPr lang="en-GB" dirty="0" smtClean="0">
                <a:sym typeface="Wingdings" pitchFamily="2" charset="2"/>
              </a:rPr>
              <a:t>→ IMSI catchers to track mobiles</a:t>
            </a:r>
          </a:p>
          <a:p>
            <a:r>
              <a:rPr lang="en-GB" dirty="0" smtClean="0">
                <a:sym typeface="Wingdings" pitchFamily="2" charset="2"/>
              </a:rPr>
              <a:t>IMEI not authenticated → can be changed to prevent the tracking of stolen mobiles </a:t>
            </a:r>
          </a:p>
          <a:p>
            <a:pPr>
              <a:buNone/>
            </a:pPr>
            <a:endParaRPr lang="en-GB"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16</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UMTS improvements over GSM</a:t>
            </a:r>
            <a:endParaRPr lang="en-US" dirty="0"/>
          </a:p>
        </p:txBody>
      </p:sp>
      <p:sp>
        <p:nvSpPr>
          <p:cNvPr id="4" name="Content Placeholder 3"/>
          <p:cNvSpPr>
            <a:spLocks noGrp="1"/>
          </p:cNvSpPr>
          <p:nvPr>
            <p:ph sz="quarter" idx="13"/>
          </p:nvPr>
        </p:nvSpPr>
        <p:spPr/>
        <p:txBody>
          <a:bodyPr/>
          <a:lstStyle/>
          <a:p>
            <a:r>
              <a:rPr lang="en-GB" dirty="0" smtClean="0"/>
              <a:t>RAN separate from CN</a:t>
            </a:r>
          </a:p>
          <a:p>
            <a:pPr lvl="1"/>
            <a:r>
              <a:rPr lang="en-GB" dirty="0" smtClean="0"/>
              <a:t>Roles of radio-network operator and service operator separated</a:t>
            </a:r>
          </a:p>
          <a:p>
            <a:r>
              <a:rPr lang="en-GB" dirty="0" smtClean="0"/>
              <a:t>Encryption endpoint moved from BS to RNC</a:t>
            </a:r>
          </a:p>
          <a:p>
            <a:r>
              <a:rPr lang="en-GB" dirty="0" smtClean="0"/>
              <a:t>Mutual authentication protocol AKA</a:t>
            </a:r>
          </a:p>
          <a:p>
            <a:r>
              <a:rPr lang="en-GB" dirty="0" smtClean="0"/>
              <a:t>Support for multiple service domains </a:t>
            </a:r>
          </a:p>
          <a:p>
            <a:pPr lvl="1"/>
            <a:r>
              <a:rPr lang="en-GB" dirty="0" smtClean="0"/>
              <a:t>Circuit-switched, packet-switched, multimedia, WLAN</a:t>
            </a:r>
          </a:p>
          <a:p>
            <a:r>
              <a:rPr lang="en-GB" dirty="0" smtClean="0"/>
              <a:t>Protection of core-network signalling</a:t>
            </a:r>
          </a:p>
          <a:p>
            <a:r>
              <a:rPr lang="en-GB" dirty="0" smtClean="0"/>
              <a:t>Security indicator to user (e.g. encryption off)</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Counters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18</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Using counters for freshness</a:t>
            </a:r>
            <a:endParaRPr lang="en-US" dirty="0"/>
          </a:p>
        </p:txBody>
      </p:sp>
      <p:sp>
        <p:nvSpPr>
          <p:cNvPr id="4" name="Content Placeholder 3"/>
          <p:cNvSpPr>
            <a:spLocks noGrp="1"/>
          </p:cNvSpPr>
          <p:nvPr>
            <p:ph sz="quarter" idx="13"/>
          </p:nvPr>
        </p:nvSpPr>
        <p:spPr/>
        <p:txBody>
          <a:bodyPr>
            <a:normAutofit fontScale="92500" lnSpcReduction="20000"/>
          </a:bodyPr>
          <a:lstStyle/>
          <a:p>
            <a:r>
              <a:rPr lang="en-GB" dirty="0" smtClean="0"/>
              <a:t>Simple shared-key authentication:</a:t>
            </a:r>
          </a:p>
          <a:p>
            <a:pPr>
              <a:buNone/>
              <a:tabLst>
                <a:tab pos="1076325" algn="l"/>
                <a:tab pos="2333625" algn="l"/>
              </a:tabLst>
            </a:pPr>
            <a:r>
              <a:rPr lang="en-GB" dirty="0" smtClean="0">
                <a:solidFill>
                  <a:schemeClr val="accent1">
                    <a:lumMod val="75000"/>
                  </a:schemeClr>
                </a:solidFill>
              </a:rPr>
              <a:t>	1.	A → B:	N</a:t>
            </a:r>
            <a:r>
              <a:rPr lang="en-GB" baseline="-25000" dirty="0" smtClean="0">
                <a:solidFill>
                  <a:schemeClr val="accent1">
                    <a:lumMod val="75000"/>
                  </a:schemeClr>
                </a:solidFill>
              </a:rPr>
              <a:t>A</a:t>
            </a:r>
            <a:endParaRPr lang="en-GB" dirty="0" smtClean="0">
              <a:solidFill>
                <a:schemeClr val="accent1">
                  <a:lumMod val="75000"/>
                </a:schemeClr>
              </a:solidFill>
            </a:endParaRPr>
          </a:p>
          <a:p>
            <a:pPr>
              <a:buNone/>
              <a:tabLst>
                <a:tab pos="1076325" algn="l"/>
                <a:tab pos="2333625" algn="l"/>
              </a:tabLst>
            </a:pPr>
            <a:r>
              <a:rPr lang="en-GB" dirty="0" smtClean="0">
                <a:solidFill>
                  <a:schemeClr val="accent1">
                    <a:lumMod val="75000"/>
                  </a:schemeClr>
                </a:solidFill>
              </a:rPr>
              <a:t>	2.	B → A:	N</a:t>
            </a:r>
            <a:r>
              <a:rPr lang="en-GB" baseline="-25000" dirty="0" smtClean="0">
                <a:solidFill>
                  <a:schemeClr val="accent1">
                    <a:lumMod val="75000"/>
                  </a:schemeClr>
                </a:solidFill>
              </a:rPr>
              <a:t>B</a:t>
            </a:r>
            <a:r>
              <a:rPr lang="en-GB" dirty="0" smtClean="0">
                <a:solidFill>
                  <a:schemeClr val="accent1">
                    <a:lumMod val="75000"/>
                  </a:schemeClr>
                </a:solidFill>
              </a:rPr>
              <a:t>, MAC</a:t>
            </a:r>
            <a:r>
              <a:rPr lang="en-GB" baseline="-25000" dirty="0" smtClean="0">
                <a:solidFill>
                  <a:schemeClr val="accent1">
                    <a:lumMod val="75000"/>
                  </a:schemeClr>
                </a:solidFill>
              </a:rPr>
              <a:t>K</a:t>
            </a:r>
            <a:r>
              <a:rPr lang="en-GB" dirty="0" smtClean="0">
                <a:solidFill>
                  <a:schemeClr val="accent1">
                    <a:lumMod val="75000"/>
                  </a:schemeClr>
                </a:solidFill>
              </a:rPr>
              <a:t>(Tag2, A, B, N</a:t>
            </a:r>
            <a:r>
              <a:rPr lang="en-GB" baseline="-25000" dirty="0" smtClean="0">
                <a:solidFill>
                  <a:schemeClr val="accent1">
                    <a:lumMod val="75000"/>
                  </a:schemeClr>
                </a:solidFill>
              </a:rPr>
              <a:t>A</a:t>
            </a:r>
            <a:r>
              <a:rPr lang="en-GB" dirty="0" smtClean="0">
                <a:solidFill>
                  <a:schemeClr val="accent1">
                    <a:lumMod val="75000"/>
                  </a:schemeClr>
                </a:solidFill>
              </a:rPr>
              <a:t>, N</a:t>
            </a:r>
            <a:r>
              <a:rPr lang="en-GB" baseline="-25000" dirty="0" smtClean="0">
                <a:solidFill>
                  <a:schemeClr val="accent1">
                    <a:lumMod val="75000"/>
                  </a:schemeClr>
                </a:solidFill>
              </a:rPr>
              <a:t>B</a:t>
            </a:r>
            <a:r>
              <a:rPr lang="en-GB" dirty="0" smtClean="0">
                <a:solidFill>
                  <a:schemeClr val="accent1">
                    <a:lumMod val="75000"/>
                  </a:schemeClr>
                </a:solidFill>
              </a:rPr>
              <a:t>)</a:t>
            </a:r>
          </a:p>
          <a:p>
            <a:pPr>
              <a:buNone/>
              <a:tabLst>
                <a:tab pos="1076325" algn="l"/>
                <a:tab pos="2333625" algn="l"/>
              </a:tabLst>
            </a:pPr>
            <a:r>
              <a:rPr lang="en-GB" dirty="0" smtClean="0">
                <a:solidFill>
                  <a:schemeClr val="accent1">
                    <a:lumMod val="75000"/>
                  </a:schemeClr>
                </a:solidFill>
              </a:rPr>
              <a:t>	3.	A → B:	MAC</a:t>
            </a:r>
            <a:r>
              <a:rPr lang="en-GB" baseline="-25000" dirty="0" smtClean="0">
                <a:solidFill>
                  <a:schemeClr val="accent1">
                    <a:lumMod val="75000"/>
                  </a:schemeClr>
                </a:solidFill>
              </a:rPr>
              <a:t>K</a:t>
            </a:r>
            <a:r>
              <a:rPr lang="en-GB" dirty="0" smtClean="0">
                <a:solidFill>
                  <a:schemeClr val="accent1">
                    <a:lumMod val="75000"/>
                  </a:schemeClr>
                </a:solidFill>
              </a:rPr>
              <a:t>(Tag3, A, B, N</a:t>
            </a:r>
            <a:r>
              <a:rPr lang="en-GB" baseline="-25000" dirty="0" smtClean="0">
                <a:solidFill>
                  <a:schemeClr val="accent1">
                    <a:lumMod val="75000"/>
                  </a:schemeClr>
                </a:solidFill>
              </a:rPr>
              <a:t>A</a:t>
            </a:r>
            <a:r>
              <a:rPr lang="en-GB" dirty="0" smtClean="0">
                <a:solidFill>
                  <a:schemeClr val="accent1">
                    <a:lumMod val="75000"/>
                  </a:schemeClr>
                </a:solidFill>
              </a:rPr>
              <a:t>, N</a:t>
            </a:r>
            <a:r>
              <a:rPr lang="en-GB" baseline="-25000" dirty="0" smtClean="0">
                <a:solidFill>
                  <a:schemeClr val="accent1">
                    <a:lumMod val="75000"/>
                  </a:schemeClr>
                </a:solidFill>
              </a:rPr>
              <a:t>B</a:t>
            </a:r>
            <a:r>
              <a:rPr lang="en-GB" dirty="0" smtClean="0">
                <a:solidFill>
                  <a:schemeClr val="accent1">
                    <a:lumMod val="75000"/>
                  </a:schemeClr>
                </a:solidFill>
              </a:rPr>
              <a:t>)</a:t>
            </a:r>
          </a:p>
          <a:p>
            <a:pPr>
              <a:buNone/>
              <a:tabLst>
                <a:tab pos="1076325" algn="l"/>
                <a:tab pos="2333625" algn="l"/>
              </a:tabLst>
            </a:pPr>
            <a:r>
              <a:rPr lang="en-GB" dirty="0" smtClean="0">
                <a:solidFill>
                  <a:schemeClr val="accent3">
                    <a:lumMod val="50000"/>
                  </a:schemeClr>
                </a:solidFill>
              </a:rPr>
              <a:t>	K = master key shared between A and B</a:t>
            </a:r>
          </a:p>
          <a:p>
            <a:pPr>
              <a:buNone/>
              <a:tabLst>
                <a:tab pos="1076325" algn="l"/>
                <a:tab pos="2333625" algn="l"/>
              </a:tabLst>
            </a:pPr>
            <a:r>
              <a:rPr lang="en-GB" dirty="0" smtClean="0">
                <a:solidFill>
                  <a:schemeClr val="accent3">
                    <a:lumMod val="50000"/>
                  </a:schemeClr>
                </a:solidFill>
              </a:rPr>
              <a:t>	SK = </a:t>
            </a:r>
            <a:r>
              <a:rPr lang="en-GB" dirty="0" err="1" smtClean="0">
                <a:solidFill>
                  <a:schemeClr val="accent3">
                    <a:lumMod val="50000"/>
                  </a:schemeClr>
                </a:solidFill>
              </a:rPr>
              <a:t>h</a:t>
            </a:r>
            <a:r>
              <a:rPr lang="en-GB" dirty="0" smtClean="0">
                <a:solidFill>
                  <a:schemeClr val="accent3">
                    <a:lumMod val="50000"/>
                  </a:schemeClr>
                </a:solidFill>
              </a:rPr>
              <a:t>(K, N</a:t>
            </a:r>
            <a:r>
              <a:rPr lang="en-GB" baseline="-25000" dirty="0" smtClean="0">
                <a:solidFill>
                  <a:schemeClr val="accent3">
                    <a:lumMod val="50000"/>
                  </a:schemeClr>
                </a:solidFill>
              </a:rPr>
              <a:t>A</a:t>
            </a:r>
            <a:r>
              <a:rPr lang="en-GB" dirty="0" smtClean="0">
                <a:solidFill>
                  <a:schemeClr val="accent3">
                    <a:lumMod val="50000"/>
                  </a:schemeClr>
                </a:solidFill>
              </a:rPr>
              <a:t>, N</a:t>
            </a:r>
            <a:r>
              <a:rPr lang="en-GB" baseline="-25000" dirty="0" smtClean="0">
                <a:solidFill>
                  <a:schemeClr val="accent3">
                    <a:lumMod val="50000"/>
                  </a:schemeClr>
                </a:solidFill>
              </a:rPr>
              <a:t>B</a:t>
            </a:r>
            <a:r>
              <a:rPr lang="en-GB" dirty="0" smtClean="0">
                <a:solidFill>
                  <a:schemeClr val="accent3">
                    <a:lumMod val="50000"/>
                  </a:schemeClr>
                </a:solidFill>
              </a:rPr>
              <a:t>)</a:t>
            </a:r>
          </a:p>
          <a:p>
            <a:r>
              <a:rPr lang="en-GB" dirty="0" smtClean="0"/>
              <a:t>Using counters instead of nonce can </a:t>
            </a:r>
            <a:r>
              <a:rPr lang="en-GB" dirty="0" smtClean="0">
                <a:solidFill>
                  <a:schemeClr val="accent2">
                    <a:lumMod val="75000"/>
                  </a:schemeClr>
                </a:solidFill>
              </a:rPr>
              <a:t>save one message or roundtrip</a:t>
            </a:r>
          </a:p>
          <a:p>
            <a:pPr>
              <a:buNone/>
              <a:tabLst>
                <a:tab pos="1076325" algn="l"/>
                <a:tab pos="2333625" algn="l"/>
              </a:tabLst>
            </a:pPr>
            <a:r>
              <a:rPr lang="en-GB" dirty="0" smtClean="0">
                <a:solidFill>
                  <a:schemeClr val="accent1">
                    <a:lumMod val="75000"/>
                  </a:schemeClr>
                </a:solidFill>
              </a:rPr>
              <a:t>	1.	A → B:	—</a:t>
            </a:r>
          </a:p>
          <a:p>
            <a:pPr>
              <a:buNone/>
              <a:tabLst>
                <a:tab pos="1076325" algn="l"/>
                <a:tab pos="2333625" algn="l"/>
              </a:tabLst>
            </a:pPr>
            <a:r>
              <a:rPr lang="en-GB" dirty="0" smtClean="0">
                <a:solidFill>
                  <a:schemeClr val="accent1">
                    <a:lumMod val="75000"/>
                  </a:schemeClr>
                </a:solidFill>
              </a:rPr>
              <a:t>	2.	B → A:	N</a:t>
            </a:r>
            <a:r>
              <a:rPr lang="en-GB" baseline="-25000" dirty="0" smtClean="0">
                <a:solidFill>
                  <a:schemeClr val="accent1">
                    <a:lumMod val="75000"/>
                  </a:schemeClr>
                </a:solidFill>
              </a:rPr>
              <a:t>B</a:t>
            </a:r>
            <a:r>
              <a:rPr lang="en-GB" dirty="0" smtClean="0">
                <a:solidFill>
                  <a:schemeClr val="accent1">
                    <a:lumMod val="75000"/>
                  </a:schemeClr>
                </a:solidFill>
              </a:rPr>
              <a:t>, SQN, MAC</a:t>
            </a:r>
            <a:r>
              <a:rPr lang="en-GB" baseline="-25000" dirty="0" smtClean="0">
                <a:solidFill>
                  <a:schemeClr val="accent1">
                    <a:lumMod val="75000"/>
                  </a:schemeClr>
                </a:solidFill>
              </a:rPr>
              <a:t>K</a:t>
            </a:r>
            <a:r>
              <a:rPr lang="en-GB" dirty="0" smtClean="0">
                <a:solidFill>
                  <a:schemeClr val="accent1">
                    <a:lumMod val="75000"/>
                  </a:schemeClr>
                </a:solidFill>
              </a:rPr>
              <a:t>(Tag2, A, B, SQN, N</a:t>
            </a:r>
            <a:r>
              <a:rPr lang="en-GB" baseline="-25000" dirty="0" smtClean="0">
                <a:solidFill>
                  <a:schemeClr val="accent1">
                    <a:lumMod val="75000"/>
                  </a:schemeClr>
                </a:solidFill>
              </a:rPr>
              <a:t>B</a:t>
            </a:r>
            <a:r>
              <a:rPr lang="en-GB" dirty="0" smtClean="0">
                <a:solidFill>
                  <a:schemeClr val="accent1">
                    <a:lumMod val="75000"/>
                  </a:schemeClr>
                </a:solidFill>
              </a:rPr>
              <a:t>)</a:t>
            </a:r>
          </a:p>
          <a:p>
            <a:pPr>
              <a:buNone/>
              <a:tabLst>
                <a:tab pos="1076325" algn="l"/>
                <a:tab pos="2333625" algn="l"/>
              </a:tabLst>
            </a:pPr>
            <a:r>
              <a:rPr lang="en-GB" dirty="0" smtClean="0">
                <a:solidFill>
                  <a:schemeClr val="accent1">
                    <a:lumMod val="75000"/>
                  </a:schemeClr>
                </a:solidFill>
              </a:rPr>
              <a:t>	3.	A → B:	SQN, MAC</a:t>
            </a:r>
            <a:r>
              <a:rPr lang="en-GB" baseline="-25000" dirty="0" smtClean="0">
                <a:solidFill>
                  <a:schemeClr val="accent1">
                    <a:lumMod val="75000"/>
                  </a:schemeClr>
                </a:solidFill>
              </a:rPr>
              <a:t>K</a:t>
            </a:r>
            <a:r>
              <a:rPr lang="en-GB" dirty="0" smtClean="0">
                <a:solidFill>
                  <a:schemeClr val="accent1">
                    <a:lumMod val="75000"/>
                  </a:schemeClr>
                </a:solidFill>
              </a:rPr>
              <a:t>(Tag3, A, B, SQN, N</a:t>
            </a:r>
            <a:r>
              <a:rPr lang="en-GB" baseline="-25000" dirty="0" smtClean="0">
                <a:solidFill>
                  <a:schemeClr val="accent1">
                    <a:lumMod val="75000"/>
                  </a:schemeClr>
                </a:solidFill>
              </a:rPr>
              <a:t>B</a:t>
            </a:r>
            <a:r>
              <a:rPr lang="en-GB" dirty="0" smtClean="0">
                <a:solidFill>
                  <a:schemeClr val="accent1">
                    <a:lumMod val="75000"/>
                  </a:schemeClr>
                </a:solidFill>
              </a:rPr>
              <a:t>)</a:t>
            </a:r>
          </a:p>
          <a:p>
            <a:r>
              <a:rPr lang="en-GB" dirty="0" smtClean="0"/>
              <a:t>Another benefit: B can </a:t>
            </a:r>
            <a:r>
              <a:rPr lang="en-GB" dirty="0" smtClean="0">
                <a:solidFill>
                  <a:schemeClr val="accent2">
                    <a:lumMod val="75000"/>
                  </a:schemeClr>
                </a:solidFill>
              </a:rPr>
              <a:t>pre-compute message 2</a:t>
            </a:r>
          </a:p>
          <a:p>
            <a:r>
              <a:rPr lang="en-GB" dirty="0" smtClean="0"/>
              <a:t>A must check that the counter always increases</a:t>
            </a:r>
          </a:p>
          <a:p>
            <a:pPr>
              <a:buNone/>
            </a:pP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19</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Using counters</a:t>
            </a:r>
            <a:endParaRPr lang="en-US" dirty="0"/>
          </a:p>
        </p:txBody>
      </p:sp>
      <p:sp>
        <p:nvSpPr>
          <p:cNvPr id="4" name="Content Placeholder 3"/>
          <p:cNvSpPr>
            <a:spLocks noGrp="1"/>
          </p:cNvSpPr>
          <p:nvPr>
            <p:ph sz="quarter" idx="13"/>
          </p:nvPr>
        </p:nvSpPr>
        <p:spPr/>
        <p:txBody>
          <a:bodyPr>
            <a:normAutofit/>
          </a:bodyPr>
          <a:lstStyle/>
          <a:p>
            <a:r>
              <a:rPr lang="en-GB" dirty="0" smtClean="0"/>
              <a:t>Counters must be </a:t>
            </a:r>
            <a:r>
              <a:rPr lang="en-GB" dirty="0" smtClean="0">
                <a:solidFill>
                  <a:schemeClr val="accent2">
                    <a:lumMod val="75000"/>
                  </a:schemeClr>
                </a:solidFill>
              </a:rPr>
              <a:t>monotonically increasing</a:t>
            </a:r>
          </a:p>
          <a:p>
            <a:pPr lvl="1"/>
            <a:r>
              <a:rPr lang="en-GB" dirty="0" smtClean="0"/>
              <a:t>Never accept previously used values</a:t>
            </a:r>
          </a:p>
          <a:p>
            <a:pPr lvl="1"/>
            <a:r>
              <a:rPr lang="en-GB" dirty="0" smtClean="0"/>
              <a:t>Persistent state storage needed</a:t>
            </a:r>
          </a:p>
          <a:p>
            <a:r>
              <a:rPr lang="en-GB" dirty="0" smtClean="0"/>
              <a:t>Recovering from lost </a:t>
            </a:r>
            <a:r>
              <a:rPr lang="en-GB" dirty="0" smtClean="0">
                <a:solidFill>
                  <a:schemeClr val="accent2">
                    <a:lumMod val="75000"/>
                  </a:schemeClr>
                </a:solidFill>
              </a:rPr>
              <a:t>synchronization</a:t>
            </a:r>
          </a:p>
          <a:p>
            <a:pPr lvl="1"/>
            <a:r>
              <a:rPr lang="en-GB" dirty="0" smtClean="0"/>
              <a:t>Verifier can maintain a </a:t>
            </a:r>
            <a:r>
              <a:rPr lang="en-GB" dirty="0" smtClean="0">
                <a:solidFill>
                  <a:schemeClr val="accent2">
                    <a:lumMod val="75000"/>
                  </a:schemeClr>
                </a:solidFill>
              </a:rPr>
              <a:t>window</a:t>
            </a:r>
            <a:r>
              <a:rPr lang="en-GB" dirty="0" smtClean="0"/>
              <a:t> of acceptable values to recover from message loss or reordering</a:t>
            </a:r>
          </a:p>
          <a:p>
            <a:pPr lvl="1"/>
            <a:r>
              <a:rPr lang="en-GB" dirty="0" smtClean="0"/>
              <a:t>Protocol needed for resynchronization if badly off</a:t>
            </a:r>
          </a:p>
          <a:p>
            <a:r>
              <a:rPr lang="en-GB" dirty="0" smtClean="0"/>
              <a:t>Values must not be exhausted</a:t>
            </a:r>
          </a:p>
          <a:p>
            <a:pPr lvl="1"/>
            <a:r>
              <a:rPr lang="en-GB" dirty="0" smtClean="0">
                <a:solidFill>
                  <a:schemeClr val="accent2">
                    <a:lumMod val="75000"/>
                  </a:schemeClr>
                </a:solidFill>
              </a:rPr>
              <a:t>Limit the rate </a:t>
            </a:r>
            <a:r>
              <a:rPr lang="en-GB" dirty="0" smtClean="0"/>
              <a:t>at which values can be consumed</a:t>
            </a:r>
          </a:p>
          <a:p>
            <a:pPr lvl="1"/>
            <a:r>
              <a:rPr lang="en-GB" dirty="0" smtClean="0"/>
              <a:t>But support </a:t>
            </a:r>
            <a:r>
              <a:rPr lang="en-GB" dirty="0" smtClean="0">
                <a:solidFill>
                  <a:schemeClr val="accent2">
                    <a:lumMod val="75000"/>
                  </a:schemeClr>
                </a:solidFill>
              </a:rPr>
              <a:t>bursts</a:t>
            </a:r>
            <a:r>
              <a:rPr lang="en-GB" dirty="0" smtClean="0"/>
              <a:t> of activity</a:t>
            </a:r>
          </a:p>
          <a:p>
            <a:pPr lvl="1"/>
            <a:r>
              <a:rPr lang="en-GB" dirty="0" smtClean="0"/>
              <a:t>Long enough counter to last equipment or key lifetime</a:t>
            </a:r>
          </a:p>
          <a:p>
            <a:pPr lvl="1"/>
            <a:endParaRPr lang="en-GB" dirty="0" smtClean="0"/>
          </a:p>
          <a:p>
            <a:pPr lvl="1"/>
            <a:endParaRPr lang="en-GB" dirty="0" smtClean="0"/>
          </a:p>
          <a:p>
            <a:endParaRPr lang="en-GB" dirty="0" smtClean="0"/>
          </a:p>
          <a:p>
            <a:pPr lvl="1"/>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9E29E33-B620-47F9-BB04-8846C2A5AFCC}" type="slidenum">
              <a:rPr kumimoji="0" lang="en-US" smtClean="0"/>
              <a:pPr/>
              <a:t>2</a:t>
            </a:fld>
            <a:endParaRPr kumimoji="0" lang="en-US" dirty="0">
              <a:solidFill>
                <a:schemeClr val="tx1">
                  <a:shade val="50000"/>
                </a:schemeClr>
              </a:solidFill>
            </a:endParaRPr>
          </a:p>
        </p:txBody>
      </p:sp>
      <p:sp>
        <p:nvSpPr>
          <p:cNvPr id="5" name="Title 4"/>
          <p:cNvSpPr>
            <a:spLocks noGrp="1"/>
          </p:cNvSpPr>
          <p:nvPr>
            <p:ph type="title"/>
          </p:nvPr>
        </p:nvSpPr>
        <p:spPr/>
        <p:txBody>
          <a:bodyPr/>
          <a:lstStyle/>
          <a:p>
            <a:r>
              <a:rPr lang="en-GB" dirty="0" smtClean="0"/>
              <a:t>Outline</a:t>
            </a:r>
            <a:endParaRPr lang="en-US" dirty="0"/>
          </a:p>
        </p:txBody>
      </p:sp>
      <p:sp>
        <p:nvSpPr>
          <p:cNvPr id="6" name="Content Placeholder 5"/>
          <p:cNvSpPr>
            <a:spLocks noGrp="1"/>
          </p:cNvSpPr>
          <p:nvPr>
            <p:ph sz="quarter" idx="13"/>
          </p:nvPr>
        </p:nvSpPr>
        <p:spPr/>
        <p:txBody>
          <a:bodyPr/>
          <a:lstStyle/>
          <a:p>
            <a:r>
              <a:rPr lang="en-GB" dirty="0" smtClean="0"/>
              <a:t>Cellular networks</a:t>
            </a:r>
          </a:p>
          <a:p>
            <a:r>
              <a:rPr lang="en-GB" dirty="0" smtClean="0"/>
              <a:t>GSM security architecture and protocols</a:t>
            </a:r>
          </a:p>
          <a:p>
            <a:r>
              <a:rPr lang="en-GB" dirty="0" smtClean="0"/>
              <a:t>Counters </a:t>
            </a:r>
          </a:p>
          <a:p>
            <a:r>
              <a:rPr lang="en-GB" dirty="0" smtClean="0"/>
              <a:t>UMTS AKA and session protocols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UMTS authentication and key agreement (AKA)</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D92CD59B-49B5-40F6-89EE-110D9AE73C48}" type="slidenum">
              <a:rPr lang="en-US" smtClean="0"/>
              <a:pPr/>
              <a:t>21</a:t>
            </a:fld>
            <a:endParaRPr lang="en-US"/>
          </a:p>
        </p:txBody>
      </p:sp>
      <p:sp>
        <p:nvSpPr>
          <p:cNvPr id="4" name="Title 3"/>
          <p:cNvSpPr>
            <a:spLocks noGrp="1"/>
          </p:cNvSpPr>
          <p:nvPr>
            <p:ph type="title"/>
          </p:nvPr>
        </p:nvSpPr>
        <p:spPr/>
        <p:txBody>
          <a:bodyPr/>
          <a:lstStyle/>
          <a:p>
            <a:r>
              <a:rPr lang="en-GB" dirty="0" smtClean="0"/>
              <a:t>UMTS AKA</a:t>
            </a:r>
            <a:endParaRPr lang="en-US" dirty="0"/>
          </a:p>
        </p:txBody>
      </p:sp>
      <p:sp>
        <p:nvSpPr>
          <p:cNvPr id="5" name="Content Placeholder 4"/>
          <p:cNvSpPr>
            <a:spLocks noGrp="1"/>
          </p:cNvSpPr>
          <p:nvPr>
            <p:ph sz="quarter" idx="13"/>
          </p:nvPr>
        </p:nvSpPr>
        <p:spPr/>
        <p:txBody>
          <a:bodyPr/>
          <a:lstStyle/>
          <a:p>
            <a:r>
              <a:rPr lang="en-GB" dirty="0" smtClean="0"/>
              <a:t>AKA = authentication and key agreement</a:t>
            </a:r>
          </a:p>
          <a:p>
            <a:r>
              <a:rPr lang="en-GB" dirty="0" smtClean="0"/>
              <a:t>Based on GSM authentication</a:t>
            </a:r>
          </a:p>
          <a:p>
            <a:r>
              <a:rPr lang="en-GB" dirty="0" smtClean="0"/>
              <a:t>Mutual authentication</a:t>
            </a:r>
          </a:p>
          <a:p>
            <a:r>
              <a:rPr lang="en-GB" dirty="0" smtClean="0"/>
              <a:t>Sequence number for freshness to mobile </a:t>
            </a:r>
            <a:br>
              <a:rPr lang="en-GB" dirty="0" smtClean="0"/>
            </a:br>
            <a:r>
              <a:rPr lang="en-GB" dirty="0" smtClean="0"/>
              <a:t>→ saves one roundtrip to AuC</a:t>
            </a:r>
            <a:br>
              <a:rPr lang="en-GB" dirty="0" smtClean="0"/>
            </a:br>
            <a:r>
              <a:rPr lang="en-GB" dirty="0" smtClean="0"/>
              <a:t>→ authentication vectors can be retrieved early, several at a time</a:t>
            </a:r>
          </a:p>
          <a:p>
            <a:pPr lvl="1"/>
            <a:r>
              <a:rPr lang="en-GB" dirty="0" smtClean="0"/>
              <a:t>Why is this so important? Why not just use a client nonce?</a:t>
            </a:r>
          </a:p>
          <a:p>
            <a:pPr>
              <a:buNone/>
            </a:pPr>
            <a:endParaRPr lang="en-GB" dirty="0" smtClean="0"/>
          </a:p>
          <a:p>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22</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UMTS AKA (simplified)</a:t>
            </a:r>
            <a:endParaRPr lang="en-US" dirty="0"/>
          </a:p>
        </p:txBody>
      </p:sp>
      <p:graphicFrame>
        <p:nvGraphicFramePr>
          <p:cNvPr id="33794" name="Object 2"/>
          <p:cNvGraphicFramePr>
            <a:graphicFrameLocks noChangeAspect="1"/>
          </p:cNvGraphicFramePr>
          <p:nvPr/>
        </p:nvGraphicFramePr>
        <p:xfrm>
          <a:off x="1933575" y="1281113"/>
          <a:ext cx="5346700" cy="5087937"/>
        </p:xfrm>
        <a:graphic>
          <a:graphicData uri="http://schemas.openxmlformats.org/presentationml/2006/ole">
            <p:oleObj spid="_x0000_s33794" name="Visio" r:id="rId3" imgW="4519800" imgH="4301077" progId="Visio.Drawing.11">
              <p:link updateAutomatic="1"/>
            </p:oleObj>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23</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UMTS AKA (simplified)</a:t>
            </a:r>
            <a:endParaRPr lang="en-US" dirty="0"/>
          </a:p>
        </p:txBody>
      </p:sp>
      <p:graphicFrame>
        <p:nvGraphicFramePr>
          <p:cNvPr id="34818" name="Object 2"/>
          <p:cNvGraphicFramePr>
            <a:graphicFrameLocks noChangeAspect="1"/>
          </p:cNvGraphicFramePr>
          <p:nvPr/>
        </p:nvGraphicFramePr>
        <p:xfrm>
          <a:off x="704850" y="1285860"/>
          <a:ext cx="7716838" cy="5273675"/>
        </p:xfrm>
        <a:graphic>
          <a:graphicData uri="http://schemas.openxmlformats.org/presentationml/2006/ole">
            <p:oleObj spid="_x0000_s34818" name="Visio" r:id="rId3" imgW="7093710" imgH="4845889" progId="Visio.Drawing.11">
              <p:link updateAutomatic="1"/>
            </p:oleObj>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24</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UMTS AKA</a:t>
            </a:r>
            <a:endParaRPr lang="en-US" dirty="0"/>
          </a:p>
        </p:txBody>
      </p:sp>
      <p:graphicFrame>
        <p:nvGraphicFramePr>
          <p:cNvPr id="35842" name="Object 2"/>
          <p:cNvGraphicFramePr>
            <a:graphicFrameLocks noChangeAspect="1"/>
          </p:cNvGraphicFramePr>
          <p:nvPr/>
        </p:nvGraphicFramePr>
        <p:xfrm>
          <a:off x="2005013" y="1157288"/>
          <a:ext cx="5110162" cy="5329237"/>
        </p:xfrm>
        <a:graphic>
          <a:graphicData uri="http://schemas.openxmlformats.org/presentationml/2006/ole">
            <p:oleObj spid="_x0000_s35842" name="Visio" r:id="rId3" imgW="4537620" imgH="4732937" progId="Visio.Drawing.11">
              <p:link updateAutomatic="1"/>
            </p:oleObj>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D92CD59B-49B5-40F6-89EE-110D9AE73C48}" type="slidenum">
              <a:rPr lang="en-US" smtClean="0"/>
              <a:pPr/>
              <a:t>25</a:t>
            </a:fld>
            <a:endParaRPr lang="en-US"/>
          </a:p>
        </p:txBody>
      </p:sp>
      <p:sp>
        <p:nvSpPr>
          <p:cNvPr id="4" name="Title 3"/>
          <p:cNvSpPr>
            <a:spLocks noGrp="1"/>
          </p:cNvSpPr>
          <p:nvPr>
            <p:ph type="title"/>
          </p:nvPr>
        </p:nvSpPr>
        <p:spPr/>
        <p:txBody>
          <a:bodyPr/>
          <a:lstStyle/>
          <a:p>
            <a:r>
              <a:rPr lang="en-GB" dirty="0" smtClean="0"/>
              <a:t>UMTS authentication</a:t>
            </a:r>
            <a:endParaRPr lang="en-US" dirty="0"/>
          </a:p>
        </p:txBody>
      </p:sp>
      <p:sp>
        <p:nvSpPr>
          <p:cNvPr id="5" name="Content Placeholder 4"/>
          <p:cNvSpPr>
            <a:spLocks noGrp="1"/>
          </p:cNvSpPr>
          <p:nvPr>
            <p:ph sz="quarter" idx="13"/>
          </p:nvPr>
        </p:nvSpPr>
        <p:spPr/>
        <p:txBody>
          <a:bodyPr>
            <a:normAutofit lnSpcReduction="10000"/>
          </a:bodyPr>
          <a:lstStyle/>
          <a:p>
            <a:r>
              <a:rPr lang="en-GB" dirty="0" smtClean="0"/>
              <a:t>Alice-and-Bob notation:</a:t>
            </a:r>
          </a:p>
          <a:p>
            <a:pPr lvl="1">
              <a:buNone/>
              <a:tabLst>
                <a:tab pos="1258888" algn="l"/>
                <a:tab pos="4216400" algn="l"/>
              </a:tabLst>
            </a:pPr>
            <a:r>
              <a:rPr lang="en-GB" dirty="0" smtClean="0">
                <a:solidFill>
                  <a:schemeClr val="accent1">
                    <a:lumMod val="75000"/>
                  </a:schemeClr>
                </a:solidFill>
              </a:rPr>
              <a:t>	1.	Network → terminal:	RAND, SQN</a:t>
            </a:r>
            <a:r>
              <a:rPr lang="en-GB" dirty="0" smtClean="0">
                <a:solidFill>
                  <a:schemeClr val="accent2">
                    <a:lumMod val="75000"/>
                  </a:schemeClr>
                </a:solidFill>
              </a:rPr>
              <a:t>⊕AK</a:t>
            </a:r>
            <a:r>
              <a:rPr lang="en-GB" dirty="0" smtClean="0">
                <a:solidFill>
                  <a:schemeClr val="accent1">
                    <a:lumMod val="75000"/>
                  </a:schemeClr>
                </a:solidFill>
              </a:rPr>
              <a:t>, </a:t>
            </a:r>
            <a:br>
              <a:rPr lang="en-GB" dirty="0" smtClean="0">
                <a:solidFill>
                  <a:schemeClr val="accent1">
                    <a:lumMod val="75000"/>
                  </a:schemeClr>
                </a:solidFill>
              </a:rPr>
            </a:br>
            <a:r>
              <a:rPr lang="en-GB" dirty="0" smtClean="0">
                <a:solidFill>
                  <a:schemeClr val="accent1">
                    <a:lumMod val="75000"/>
                  </a:schemeClr>
                </a:solidFill>
              </a:rPr>
              <a:t>		f1 (K, RAND, SQN)</a:t>
            </a:r>
          </a:p>
          <a:p>
            <a:pPr lvl="1">
              <a:buNone/>
              <a:tabLst>
                <a:tab pos="1258888" algn="l"/>
                <a:tab pos="4216400" algn="l"/>
              </a:tabLst>
            </a:pPr>
            <a:r>
              <a:rPr lang="en-GB" dirty="0" smtClean="0">
                <a:solidFill>
                  <a:schemeClr val="accent1">
                    <a:lumMod val="75000"/>
                  </a:schemeClr>
                </a:solidFill>
              </a:rPr>
              <a:t>	2.	Terminal → Network:	f2</a:t>
            </a:r>
            <a:r>
              <a:rPr lang="en-GB" baseline="-25000" dirty="0" smtClean="0">
                <a:solidFill>
                  <a:schemeClr val="accent1">
                    <a:lumMod val="75000"/>
                  </a:schemeClr>
                </a:solidFill>
              </a:rPr>
              <a:t> </a:t>
            </a:r>
            <a:r>
              <a:rPr lang="en-GB" dirty="0" smtClean="0">
                <a:solidFill>
                  <a:schemeClr val="accent1">
                    <a:lumMod val="75000"/>
                  </a:schemeClr>
                </a:solidFill>
              </a:rPr>
              <a:t>(K, RAND)</a:t>
            </a:r>
          </a:p>
          <a:p>
            <a:pPr lvl="1">
              <a:buNone/>
            </a:pPr>
            <a:r>
              <a:rPr lang="en-GB" dirty="0" smtClean="0">
                <a:solidFill>
                  <a:schemeClr val="accent3">
                    <a:lumMod val="75000"/>
                  </a:schemeClr>
                </a:solidFill>
              </a:rPr>
              <a:t>	CK = f3 (K, RAND)</a:t>
            </a:r>
          </a:p>
          <a:p>
            <a:pPr lvl="1">
              <a:buNone/>
            </a:pPr>
            <a:r>
              <a:rPr lang="en-GB" dirty="0" smtClean="0">
                <a:solidFill>
                  <a:schemeClr val="accent3">
                    <a:lumMod val="75000"/>
                  </a:schemeClr>
                </a:solidFill>
              </a:rPr>
              <a:t>	IK = f4 (K, RAND)</a:t>
            </a:r>
          </a:p>
          <a:p>
            <a:pPr lvl="1">
              <a:buNone/>
            </a:pPr>
            <a:r>
              <a:rPr lang="en-GB" dirty="0" smtClean="0">
                <a:solidFill>
                  <a:schemeClr val="accent3">
                    <a:lumMod val="75000"/>
                  </a:schemeClr>
                </a:solidFill>
              </a:rPr>
              <a:t>	</a:t>
            </a:r>
            <a:r>
              <a:rPr lang="en-GB" dirty="0" smtClean="0">
                <a:solidFill>
                  <a:schemeClr val="accent2">
                    <a:lumMod val="75000"/>
                  </a:schemeClr>
                </a:solidFill>
              </a:rPr>
              <a:t>AK = f5 (K, RAND)</a:t>
            </a:r>
          </a:p>
          <a:p>
            <a:pPr lvl="0"/>
            <a:r>
              <a:rPr lang="en-GB" dirty="0" smtClean="0">
                <a:solidFill>
                  <a:prstClr val="black"/>
                </a:solidFill>
              </a:rPr>
              <a:t>USIM must store the highest received SQN value</a:t>
            </a:r>
          </a:p>
          <a:p>
            <a:pPr lvl="0"/>
            <a:r>
              <a:rPr lang="en-GB" dirty="0" smtClean="0">
                <a:solidFill>
                  <a:prstClr val="black"/>
                </a:solidFill>
              </a:rPr>
              <a:t>AuC must also store SQN and increment it for each authentication</a:t>
            </a:r>
          </a:p>
          <a:p>
            <a:pPr lvl="0"/>
            <a:r>
              <a:rPr lang="en-GB" dirty="0" smtClean="0">
                <a:solidFill>
                  <a:prstClr val="black"/>
                </a:solidFill>
              </a:rPr>
              <a:t>Masking SQN with AK prevents the use of SQN to identify the mobile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26</a:t>
            </a:fld>
            <a:endParaRPr kumimoji="0" lang="en-US" dirty="0">
              <a:solidFill>
                <a:schemeClr val="tx1">
                  <a:shade val="50000"/>
                </a:schemeClr>
              </a:solidFill>
            </a:endParaRPr>
          </a:p>
        </p:txBody>
      </p:sp>
      <p:graphicFrame>
        <p:nvGraphicFramePr>
          <p:cNvPr id="32772" name="Object 4"/>
          <p:cNvGraphicFramePr>
            <a:graphicFrameLocks noChangeAspect="1"/>
          </p:cNvGraphicFramePr>
          <p:nvPr/>
        </p:nvGraphicFramePr>
        <p:xfrm>
          <a:off x="1171575" y="300038"/>
          <a:ext cx="7543829" cy="6188902"/>
        </p:xfrm>
        <a:graphic>
          <a:graphicData uri="http://schemas.openxmlformats.org/presentationml/2006/ole">
            <p:oleObj spid="_x0000_s32772" name="Visio" r:id="rId3" imgW="7093710" imgH="5817978" progId="Visio.Drawing.11">
              <p:link updateAutomatic="1"/>
            </p:oleObj>
          </a:graphicData>
        </a:graphic>
      </p:graphicFrame>
      <p:sp>
        <p:nvSpPr>
          <p:cNvPr id="9" name="Title 2"/>
          <p:cNvSpPr txBox="1">
            <a:spLocks/>
          </p:cNvSpPr>
          <p:nvPr/>
        </p:nvSpPr>
        <p:spPr>
          <a:xfrm>
            <a:off x="-32" y="1785926"/>
            <a:ext cx="1571636" cy="164307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100" b="1" i="0" u="none" strike="noStrike" kern="1200" cap="none" spc="0" normalizeH="0" baseline="0" noProof="0" dirty="0" smtClean="0">
                <a:ln>
                  <a:noFill/>
                </a:ln>
                <a:solidFill>
                  <a:schemeClr val="accent6">
                    <a:lumMod val="75000"/>
                  </a:schemeClr>
                </a:solidFill>
                <a:effectLst>
                  <a:outerShdw blurRad="177800" dist="88900" dir="2700000" algn="tl" rotWithShape="0">
                    <a:schemeClr val="bg1">
                      <a:alpha val="40000"/>
                    </a:schemeClr>
                  </a:outerShdw>
                </a:effectLst>
                <a:uLnTx/>
                <a:uFillTx/>
                <a:latin typeface="+mj-lt"/>
                <a:ea typeface="+mj-ea"/>
                <a:cs typeface="+mj-cs"/>
              </a:rPr>
              <a:t>UMTS AKA</a:t>
            </a:r>
            <a:endParaRPr kumimoji="0" lang="en-US" sz="4100" b="1" i="0" u="none" strike="noStrike" kern="1200" cap="none" spc="0" normalizeH="0" baseline="0" noProof="0" dirty="0">
              <a:ln>
                <a:noFill/>
              </a:ln>
              <a:solidFill>
                <a:schemeClr val="accent6">
                  <a:lumMod val="75000"/>
                </a:schemeClr>
              </a:solidFill>
              <a:effectLst>
                <a:outerShdw blurRad="177800" dist="88900" dir="2700000" algn="tl" rotWithShape="0">
                  <a:schemeClr val="bg1">
                    <a:alpha val="40000"/>
                  </a:schemeClr>
                </a:outerShdw>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27</a:t>
            </a:fld>
            <a:endParaRPr kumimoji="0" lang="en-US" dirty="0">
              <a:solidFill>
                <a:schemeClr val="tx1">
                  <a:shade val="50000"/>
                </a:schemeClr>
              </a:solidFill>
            </a:endParaRPr>
          </a:p>
        </p:txBody>
      </p:sp>
      <p:graphicFrame>
        <p:nvGraphicFramePr>
          <p:cNvPr id="36866" name="Object 2"/>
          <p:cNvGraphicFramePr>
            <a:graphicFrameLocks noChangeAspect="1"/>
          </p:cNvGraphicFramePr>
          <p:nvPr/>
        </p:nvGraphicFramePr>
        <p:xfrm>
          <a:off x="1147763" y="300038"/>
          <a:ext cx="7634287" cy="6429375"/>
        </p:xfrm>
        <a:graphic>
          <a:graphicData uri="http://schemas.openxmlformats.org/presentationml/2006/ole">
            <p:oleObj spid="_x0000_s36866" name="Visio" r:id="rId3" imgW="7633710" imgH="6429914" progId="Visio.Drawing.11">
              <p:link updateAutomatic="1"/>
            </p:oleObj>
          </a:graphicData>
        </a:graphic>
      </p:graphicFrame>
      <p:sp>
        <p:nvSpPr>
          <p:cNvPr id="4" name="Title 2"/>
          <p:cNvSpPr txBox="1">
            <a:spLocks/>
          </p:cNvSpPr>
          <p:nvPr/>
        </p:nvSpPr>
        <p:spPr>
          <a:xfrm>
            <a:off x="-32" y="1785926"/>
            <a:ext cx="1571636" cy="164307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100" b="1" i="0" u="none" strike="noStrike" kern="1200" cap="none" spc="0" normalizeH="0" baseline="0" noProof="0" dirty="0" smtClean="0">
                <a:ln>
                  <a:noFill/>
                </a:ln>
                <a:solidFill>
                  <a:schemeClr val="accent6">
                    <a:lumMod val="75000"/>
                  </a:schemeClr>
                </a:solidFill>
                <a:effectLst>
                  <a:outerShdw blurRad="177800" dist="88900" dir="2700000" algn="tl" rotWithShape="0">
                    <a:schemeClr val="bg1">
                      <a:alpha val="40000"/>
                    </a:schemeClr>
                  </a:outerShdw>
                </a:effectLst>
                <a:uLnTx/>
                <a:uFillTx/>
                <a:latin typeface="+mj-lt"/>
                <a:ea typeface="+mj-ea"/>
                <a:cs typeface="+mj-cs"/>
              </a:rPr>
              <a:t>UMTS AKA</a:t>
            </a:r>
            <a:endParaRPr kumimoji="0" lang="en-US" sz="4100" b="1" i="0" u="none" strike="noStrike" kern="1200" cap="none" spc="0" normalizeH="0" baseline="0" noProof="0" dirty="0">
              <a:ln>
                <a:noFill/>
              </a:ln>
              <a:solidFill>
                <a:schemeClr val="accent6">
                  <a:lumMod val="75000"/>
                </a:schemeClr>
              </a:solidFill>
              <a:effectLst>
                <a:outerShdw blurRad="177800" dist="88900" dir="2700000" algn="tl" rotWithShape="0">
                  <a:schemeClr val="bg1">
                    <a:alpha val="40000"/>
                  </a:schemeClr>
                </a:outerShdw>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28</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Sequence number SQN</a:t>
            </a:r>
            <a:endParaRPr lang="en-US" dirty="0"/>
          </a:p>
        </p:txBody>
      </p:sp>
      <p:sp>
        <p:nvSpPr>
          <p:cNvPr id="4" name="Content Placeholder 3"/>
          <p:cNvSpPr>
            <a:spLocks noGrp="1"/>
          </p:cNvSpPr>
          <p:nvPr>
            <p:ph sz="quarter" idx="13"/>
          </p:nvPr>
        </p:nvSpPr>
        <p:spPr/>
        <p:txBody>
          <a:bodyPr>
            <a:normAutofit fontScale="85000" lnSpcReduction="20000"/>
          </a:bodyPr>
          <a:lstStyle/>
          <a:p>
            <a:r>
              <a:rPr lang="en-GB" dirty="0" smtClean="0"/>
              <a:t>Implementation can be changed in USIM and AuC</a:t>
            </a:r>
          </a:p>
          <a:p>
            <a:pPr lvl="1"/>
            <a:r>
              <a:rPr lang="en-GB" dirty="0" smtClean="0"/>
              <a:t>Length is fixed to 48 bits</a:t>
            </a:r>
          </a:p>
          <a:p>
            <a:r>
              <a:rPr lang="en-GB" dirty="0" smtClean="0"/>
              <a:t>One suggested implementation:</a:t>
            </a:r>
          </a:p>
          <a:p>
            <a:pPr lvl="1"/>
            <a:endParaRPr lang="en-GB" dirty="0" smtClean="0"/>
          </a:p>
          <a:p>
            <a:pPr lvl="1"/>
            <a:endParaRPr lang="en-GB" dirty="0" smtClean="0"/>
          </a:p>
          <a:p>
            <a:pPr lvl="1"/>
            <a:r>
              <a:rPr lang="en-GB" dirty="0" smtClean="0">
                <a:solidFill>
                  <a:schemeClr val="accent2">
                    <a:lumMod val="75000"/>
                  </a:schemeClr>
                </a:solidFill>
              </a:rPr>
              <a:t>SEQ2</a:t>
            </a:r>
            <a:r>
              <a:rPr lang="en-GB" dirty="0" smtClean="0"/>
              <a:t> — time counter, 2</a:t>
            </a:r>
            <a:r>
              <a:rPr lang="en-GB" baseline="30000" dirty="0" smtClean="0"/>
              <a:t>24</a:t>
            </a:r>
            <a:r>
              <a:rPr lang="en-GB" dirty="0" smtClean="0"/>
              <a:t> seconds = 194 days, individual mobile</a:t>
            </a:r>
            <a:br>
              <a:rPr lang="en-GB" dirty="0" smtClean="0"/>
            </a:br>
            <a:r>
              <a:rPr lang="en-GB" dirty="0" smtClean="0"/>
              <a:t>may run ahead of the global time but can never be left behind</a:t>
            </a:r>
          </a:p>
          <a:p>
            <a:pPr lvl="1">
              <a:buNone/>
            </a:pPr>
            <a:r>
              <a:rPr lang="en-GB" dirty="0" smtClean="0"/>
              <a:t>	(Note: </a:t>
            </a:r>
            <a:r>
              <a:rPr lang="en-GB" dirty="0" smtClean="0">
                <a:solidFill>
                  <a:schemeClr val="accent2">
                    <a:lumMod val="75000"/>
                  </a:schemeClr>
                </a:solidFill>
              </a:rPr>
              <a:t>the clock is local to AuC; mobile has no secure clock!</a:t>
            </a:r>
            <a:r>
              <a:rPr lang="en-GB" dirty="0" smtClean="0"/>
              <a:t>)</a:t>
            </a:r>
          </a:p>
          <a:p>
            <a:pPr lvl="1"/>
            <a:r>
              <a:rPr lang="en-GB" dirty="0" smtClean="0">
                <a:solidFill>
                  <a:schemeClr val="accent2">
                    <a:lumMod val="75000"/>
                  </a:schemeClr>
                </a:solidFill>
              </a:rPr>
              <a:t>SEQ1</a:t>
            </a:r>
            <a:r>
              <a:rPr lang="en-GB" dirty="0" smtClean="0"/>
              <a:t> — per-mobile epoch counter, incremented when SEQ2 wraps, or appears to wrap</a:t>
            </a:r>
          </a:p>
          <a:p>
            <a:pPr lvl="1"/>
            <a:r>
              <a:rPr lang="en-GB" dirty="0" smtClean="0">
                <a:solidFill>
                  <a:schemeClr val="accent2">
                    <a:lumMod val="75000"/>
                  </a:schemeClr>
                </a:solidFill>
              </a:rPr>
              <a:t>IND</a:t>
            </a:r>
            <a:r>
              <a:rPr lang="en-GB" dirty="0" smtClean="0"/>
              <a:t> — partitions the SQN space to independent sequences; highest used SEQ1|SEQ2 stored independently for each IND value 0..31</a:t>
            </a:r>
          </a:p>
          <a:p>
            <a:r>
              <a:rPr lang="en-GB" dirty="0" smtClean="0"/>
              <a:t>IND enables creation of multiple simultaneously valid authentication vectors</a:t>
            </a:r>
          </a:p>
          <a:p>
            <a:pPr lvl="1"/>
            <a:r>
              <a:rPr lang="en-GB" dirty="0" smtClean="0"/>
              <a:t>Enables buffering of unused authentication vectors in VLR</a:t>
            </a:r>
          </a:p>
          <a:p>
            <a:pPr lvl="1"/>
            <a:r>
              <a:rPr lang="en-GB" dirty="0" smtClean="0"/>
              <a:t>Enables parallel authentication in CS, PS, IMS and WLAN domains</a:t>
            </a:r>
          </a:p>
          <a:p>
            <a:endParaRPr lang="en-US" dirty="0"/>
          </a:p>
        </p:txBody>
      </p:sp>
      <p:grpSp>
        <p:nvGrpSpPr>
          <p:cNvPr id="8" name="Group 7"/>
          <p:cNvGrpSpPr/>
          <p:nvPr/>
        </p:nvGrpSpPr>
        <p:grpSpPr>
          <a:xfrm>
            <a:off x="1142976" y="2357430"/>
            <a:ext cx="6929486" cy="357190"/>
            <a:chOff x="1142976" y="2571744"/>
            <a:chExt cx="6929486" cy="357190"/>
          </a:xfrm>
        </p:grpSpPr>
        <p:sp>
          <p:nvSpPr>
            <p:cNvPr id="5" name="Rectangle 4"/>
            <p:cNvSpPr/>
            <p:nvPr/>
          </p:nvSpPr>
          <p:spPr>
            <a:xfrm>
              <a:off x="6643702" y="2571744"/>
              <a:ext cx="1428760"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000" dirty="0" smtClean="0"/>
                <a:t>IND (5 bits)</a:t>
              </a:r>
              <a:endParaRPr lang="en-US" sz="2000" dirty="0"/>
            </a:p>
          </p:txBody>
        </p:sp>
        <p:sp>
          <p:nvSpPr>
            <p:cNvPr id="6" name="Rectangle 5"/>
            <p:cNvSpPr/>
            <p:nvPr/>
          </p:nvSpPr>
          <p:spPr>
            <a:xfrm>
              <a:off x="1142976" y="2571744"/>
              <a:ext cx="2571768"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000" dirty="0" smtClean="0"/>
                <a:t>SEQ1 (19 bits)</a:t>
              </a:r>
              <a:endParaRPr lang="en-US" sz="2000" dirty="0"/>
            </a:p>
          </p:txBody>
        </p:sp>
        <p:sp>
          <p:nvSpPr>
            <p:cNvPr id="7" name="Rectangle 6"/>
            <p:cNvSpPr/>
            <p:nvPr/>
          </p:nvSpPr>
          <p:spPr>
            <a:xfrm>
              <a:off x="3714744" y="2571744"/>
              <a:ext cx="2928958"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000" dirty="0" smtClean="0"/>
                <a:t>SEQ2 (24 bits)</a:t>
              </a:r>
              <a:endParaRPr lang="en-US" sz="2000" dirty="0"/>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29</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Staying in sync</a:t>
            </a:r>
            <a:endParaRPr lang="en-US" dirty="0"/>
          </a:p>
        </p:txBody>
      </p:sp>
      <p:sp>
        <p:nvSpPr>
          <p:cNvPr id="4" name="Content Placeholder 3"/>
          <p:cNvSpPr>
            <a:spLocks noGrp="1"/>
          </p:cNvSpPr>
          <p:nvPr>
            <p:ph sz="quarter" idx="13"/>
          </p:nvPr>
        </p:nvSpPr>
        <p:spPr>
          <a:xfrm>
            <a:off x="428596" y="1928802"/>
            <a:ext cx="8286750" cy="4643470"/>
          </a:xfrm>
        </p:spPr>
        <p:txBody>
          <a:bodyPr>
            <a:normAutofit fontScale="77500" lnSpcReduction="20000"/>
          </a:bodyPr>
          <a:lstStyle/>
          <a:p>
            <a:r>
              <a:rPr lang="en-GB" dirty="0" smtClean="0"/>
              <a:t>Mobile may run ahead of the global time counter SEQ2 if it needs a burst of values</a:t>
            </a:r>
            <a:r>
              <a:rPr lang="en-GB" dirty="0" smtClean="0">
                <a:solidFill>
                  <a:schemeClr val="accent2">
                    <a:lumMod val="75000"/>
                  </a:schemeClr>
                </a:solidFill>
              </a:rPr>
              <a:t>; long-term authentication rate capped at 1/s</a:t>
            </a:r>
          </a:p>
          <a:p>
            <a:r>
              <a:rPr lang="en-GB" dirty="0" smtClean="0"/>
              <a:t>Incrementing SEQ at AuC:</a:t>
            </a:r>
          </a:p>
          <a:p>
            <a:pPr lvl="1"/>
            <a:r>
              <a:rPr lang="en-GB" dirty="0" smtClean="0"/>
              <a:t>if SEQ2 is less than the global time counter, set equal</a:t>
            </a:r>
          </a:p>
          <a:p>
            <a:pPr lvl="1"/>
            <a:r>
              <a:rPr lang="en-GB" dirty="0" smtClean="0"/>
              <a:t>if equal or slightly (at most 2</a:t>
            </a:r>
            <a:r>
              <a:rPr lang="en-GB" baseline="30000" dirty="0" smtClean="0"/>
              <a:t>16</a:t>
            </a:r>
            <a:r>
              <a:rPr lang="en-GB" dirty="0" smtClean="0"/>
              <a:t>) higher than global time, increment by 1</a:t>
            </a:r>
          </a:p>
          <a:p>
            <a:pPr lvl="1"/>
            <a:r>
              <a:rPr lang="en-GB" dirty="0" smtClean="0"/>
              <a:t>otherwise, SEQ2 has wrapped → set SEQ2 equal to global time and increment SEQ1</a:t>
            </a:r>
          </a:p>
          <a:p>
            <a:r>
              <a:rPr lang="en-GB" dirty="0" smtClean="0">
                <a:solidFill>
                  <a:schemeClr val="accent2">
                    <a:lumMod val="75000"/>
                  </a:schemeClr>
                </a:solidFill>
              </a:rPr>
              <a:t>USIM stores the largest received value of SEQ1|SEQ2 for each IND value 0..31</a:t>
            </a:r>
          </a:p>
          <a:p>
            <a:pPr lvl="1"/>
            <a:r>
              <a:rPr lang="en-GB" dirty="0" smtClean="0"/>
              <a:t>If mobile receives a lower or equal value, authentication fails</a:t>
            </a:r>
          </a:p>
          <a:p>
            <a:pPr lvl="1"/>
            <a:r>
              <a:rPr lang="en-GB" dirty="0" smtClean="0"/>
              <a:t>If mobile receives a slightly higher value (SEQ1|SEQ2 increased by at most 2</a:t>
            </a:r>
            <a:r>
              <a:rPr lang="en-GB" baseline="30000" dirty="0" smtClean="0"/>
              <a:t>28</a:t>
            </a:r>
            <a:r>
              <a:rPr lang="en-GB" dirty="0" smtClean="0"/>
              <a:t> = 8.5 years), USIM updates the stored value</a:t>
            </a:r>
          </a:p>
          <a:p>
            <a:pPr lvl="1"/>
            <a:r>
              <a:rPr lang="en-GB" dirty="0" smtClean="0"/>
              <a:t>If the increment is larger than 2</a:t>
            </a:r>
            <a:r>
              <a:rPr lang="en-GB" baseline="30000" dirty="0" smtClean="0"/>
              <a:t>28</a:t>
            </a:r>
            <a:r>
              <a:rPr lang="en-GB" dirty="0" smtClean="0"/>
              <a:t>, USIM initiates a </a:t>
            </a:r>
            <a:r>
              <a:rPr lang="en-GB" dirty="0" smtClean="0">
                <a:solidFill>
                  <a:schemeClr val="accent2">
                    <a:lumMod val="75000"/>
                  </a:schemeClr>
                </a:solidFill>
              </a:rPr>
              <a:t>resynchronization procedure</a:t>
            </a:r>
          </a:p>
          <a:p>
            <a:endParaRPr lang="en-GB" dirty="0" smtClean="0"/>
          </a:p>
          <a:p>
            <a:endParaRPr lang="en-US" dirty="0"/>
          </a:p>
        </p:txBody>
      </p:sp>
      <p:grpSp>
        <p:nvGrpSpPr>
          <p:cNvPr id="6" name="Group 5"/>
          <p:cNvGrpSpPr/>
          <p:nvPr/>
        </p:nvGrpSpPr>
        <p:grpSpPr>
          <a:xfrm>
            <a:off x="1071538" y="1214422"/>
            <a:ext cx="6929486" cy="357190"/>
            <a:chOff x="1142976" y="2571744"/>
            <a:chExt cx="6929486" cy="357190"/>
          </a:xfrm>
        </p:grpSpPr>
        <p:sp>
          <p:nvSpPr>
            <p:cNvPr id="7" name="Rectangle 6"/>
            <p:cNvSpPr/>
            <p:nvPr/>
          </p:nvSpPr>
          <p:spPr>
            <a:xfrm>
              <a:off x="6643702" y="2571744"/>
              <a:ext cx="1428760" cy="3571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000" dirty="0" smtClean="0"/>
                <a:t>IND (5 bits)</a:t>
              </a:r>
              <a:endParaRPr lang="en-US" sz="2000" dirty="0"/>
            </a:p>
          </p:txBody>
        </p:sp>
        <p:sp>
          <p:nvSpPr>
            <p:cNvPr id="8" name="Rectangle 7"/>
            <p:cNvSpPr/>
            <p:nvPr/>
          </p:nvSpPr>
          <p:spPr>
            <a:xfrm>
              <a:off x="1142976" y="2571744"/>
              <a:ext cx="2571768"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000" dirty="0" smtClean="0"/>
                <a:t>SEQ1 (19 bits)</a:t>
              </a:r>
              <a:endParaRPr lang="en-US" sz="2000" dirty="0"/>
            </a:p>
          </p:txBody>
        </p:sp>
        <p:sp>
          <p:nvSpPr>
            <p:cNvPr id="9" name="Rectangle 8"/>
            <p:cNvSpPr/>
            <p:nvPr/>
          </p:nvSpPr>
          <p:spPr>
            <a:xfrm>
              <a:off x="3714744" y="2571744"/>
              <a:ext cx="2928958" cy="35719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2000" dirty="0" smtClean="0"/>
                <a:t>SEQ2 (24 bits)</a:t>
              </a:r>
              <a:endParaRPr lang="en-US" sz="2000" dirty="0"/>
            </a:p>
          </p:txBody>
        </p:sp>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Cellular networks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30</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RSQ Resynchronization</a:t>
            </a:r>
            <a:endParaRPr lang="en-US" dirty="0"/>
          </a:p>
        </p:txBody>
      </p:sp>
      <p:sp>
        <p:nvSpPr>
          <p:cNvPr id="4" name="Content Placeholder 3"/>
          <p:cNvSpPr>
            <a:spLocks noGrp="1"/>
          </p:cNvSpPr>
          <p:nvPr>
            <p:ph sz="quarter" idx="13"/>
          </p:nvPr>
        </p:nvSpPr>
        <p:spPr>
          <a:xfrm>
            <a:off x="428596" y="5643578"/>
            <a:ext cx="8286750" cy="714380"/>
          </a:xfrm>
        </p:spPr>
        <p:txBody>
          <a:bodyPr/>
          <a:lstStyle/>
          <a:p>
            <a:pPr>
              <a:buNone/>
            </a:pPr>
            <a:endParaRPr lang="en-GB" dirty="0" smtClean="0">
              <a:solidFill>
                <a:schemeClr val="accent1">
                  <a:lumMod val="75000"/>
                </a:schemeClr>
              </a:solidFill>
            </a:endParaRPr>
          </a:p>
          <a:p>
            <a:pPr>
              <a:buNone/>
            </a:pPr>
            <a:endParaRPr lang="en-US" dirty="0"/>
          </a:p>
        </p:txBody>
      </p:sp>
      <p:graphicFrame>
        <p:nvGraphicFramePr>
          <p:cNvPr id="40962" name="Object 2"/>
          <p:cNvGraphicFramePr>
            <a:graphicFrameLocks noChangeAspect="1"/>
          </p:cNvGraphicFramePr>
          <p:nvPr/>
        </p:nvGraphicFramePr>
        <p:xfrm>
          <a:off x="500034" y="1300165"/>
          <a:ext cx="8078867" cy="5057793"/>
        </p:xfrm>
        <a:graphic>
          <a:graphicData uri="http://schemas.openxmlformats.org/presentationml/2006/ole">
            <p:oleObj spid="_x0000_s40962" name="Visio" r:id="rId3" imgW="7165800" imgH="4486005" progId="Visio.Drawing.11">
              <p:link updateAutomatic="1"/>
            </p:oleObj>
          </a:graphicData>
        </a:graphic>
      </p:graphicFrame>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31</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SQN resynchronization</a:t>
            </a:r>
            <a:endParaRPr lang="en-US" dirty="0"/>
          </a:p>
        </p:txBody>
      </p:sp>
      <p:sp>
        <p:nvSpPr>
          <p:cNvPr id="4" name="Content Placeholder 3"/>
          <p:cNvSpPr>
            <a:spLocks noGrp="1"/>
          </p:cNvSpPr>
          <p:nvPr>
            <p:ph sz="quarter" idx="13"/>
          </p:nvPr>
        </p:nvSpPr>
        <p:spPr/>
        <p:txBody>
          <a:bodyPr/>
          <a:lstStyle/>
          <a:p>
            <a:r>
              <a:rPr lang="en-GB" dirty="0" smtClean="0"/>
              <a:t>If USIM receives an SEQ1|SEQ2 value that is too much higher than the previous stored value, it sends AUTS to the AuC:</a:t>
            </a:r>
          </a:p>
          <a:p>
            <a:pPr>
              <a:buNone/>
            </a:pPr>
            <a:r>
              <a:rPr lang="en-GB" dirty="0" smtClean="0">
                <a:solidFill>
                  <a:schemeClr val="accent1">
                    <a:lumMod val="75000"/>
                  </a:schemeClr>
                </a:solidFill>
              </a:rPr>
              <a:t>	AUTS = SQN⊕AK, MAC-S</a:t>
            </a:r>
          </a:p>
          <a:p>
            <a:pPr>
              <a:buNone/>
            </a:pPr>
            <a:r>
              <a:rPr lang="en-GB" dirty="0" smtClean="0">
                <a:solidFill>
                  <a:schemeClr val="accent1">
                    <a:lumMod val="75000"/>
                  </a:schemeClr>
                </a:solidFill>
              </a:rPr>
              <a:t>	MAC-S = f1*(K, SQN, RAND, AMF)</a:t>
            </a:r>
            <a:br>
              <a:rPr lang="en-GB" dirty="0" smtClean="0">
                <a:solidFill>
                  <a:schemeClr val="accent1">
                    <a:lumMod val="75000"/>
                  </a:schemeClr>
                </a:solidFill>
              </a:rPr>
            </a:br>
            <a:r>
              <a:rPr lang="en-GB" dirty="0" smtClean="0">
                <a:solidFill>
                  <a:schemeClr val="accent1">
                    <a:lumMod val="75000"/>
                  </a:schemeClr>
                </a:solidFill>
              </a:rPr>
              <a:t>SQN = </a:t>
            </a:r>
            <a:r>
              <a:rPr lang="en-GB" dirty="0" err="1" smtClean="0">
                <a:solidFill>
                  <a:schemeClr val="accent1">
                    <a:lumMod val="75000"/>
                  </a:schemeClr>
                </a:solidFill>
              </a:rPr>
              <a:t>USIM’s</a:t>
            </a:r>
            <a:r>
              <a:rPr lang="en-GB" dirty="0" smtClean="0">
                <a:solidFill>
                  <a:schemeClr val="accent1">
                    <a:lumMod val="75000"/>
                  </a:schemeClr>
                </a:solidFill>
              </a:rPr>
              <a:t> stored sequence number</a:t>
            </a:r>
          </a:p>
          <a:p>
            <a:pPr lvl="0"/>
            <a:r>
              <a:rPr lang="en-GB" dirty="0" smtClean="0">
                <a:solidFill>
                  <a:prstClr val="black"/>
                </a:solidFill>
              </a:rPr>
              <a:t>One extra roundtrip to AuC</a:t>
            </a:r>
          </a:p>
          <a:p>
            <a:pPr lvl="1"/>
            <a:r>
              <a:rPr lang="en-GB" dirty="0" smtClean="0">
                <a:solidFill>
                  <a:prstClr val="black"/>
                </a:solidFill>
              </a:rPr>
              <a:t>May cause a noticeable delay, similar to when switching on a phone in a new area for the first time</a:t>
            </a:r>
          </a:p>
          <a:p>
            <a:pPr lvl="1"/>
            <a:r>
              <a:rPr lang="en-GB" dirty="0" smtClean="0">
                <a:solidFill>
                  <a:prstClr val="black"/>
                </a:solidFill>
              </a:rPr>
              <a:t>Only happens in exceptional situations</a:t>
            </a:r>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32</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Session protocol: encryption</a:t>
            </a:r>
            <a:endParaRPr lang="en-US" dirty="0"/>
          </a:p>
        </p:txBody>
      </p:sp>
      <p:sp>
        <p:nvSpPr>
          <p:cNvPr id="4" name="Content Placeholder 3"/>
          <p:cNvSpPr>
            <a:spLocks noGrp="1"/>
          </p:cNvSpPr>
          <p:nvPr>
            <p:ph sz="quarter" idx="13"/>
          </p:nvPr>
        </p:nvSpPr>
        <p:spPr/>
        <p:txBody>
          <a:bodyPr>
            <a:normAutofit fontScale="92500" lnSpcReduction="20000"/>
          </a:bodyPr>
          <a:lstStyle/>
          <a:p>
            <a:r>
              <a:rPr lang="en-GB" dirty="0" smtClean="0"/>
              <a:t>Encryption of MAC </a:t>
            </a:r>
            <a:r>
              <a:rPr lang="en-GB" dirty="0" err="1" smtClean="0"/>
              <a:t>SDUs</a:t>
            </a:r>
            <a:r>
              <a:rPr lang="en-GB" dirty="0" smtClean="0"/>
              <a:t> and RLC </a:t>
            </a:r>
            <a:r>
              <a:rPr lang="en-GB" dirty="0" err="1" smtClean="0"/>
              <a:t>PDUs</a:t>
            </a:r>
            <a:r>
              <a:rPr lang="en-GB" dirty="0" smtClean="0"/>
              <a:t> </a:t>
            </a:r>
            <a:r>
              <a:rPr lang="en-GB" dirty="0" smtClean="0">
                <a:solidFill>
                  <a:schemeClr val="accent2">
                    <a:lumMod val="75000"/>
                  </a:schemeClr>
                </a:solidFill>
              </a:rPr>
              <a:t>between terminal and RNC</a:t>
            </a:r>
            <a:r>
              <a:rPr lang="en-GB" dirty="0" smtClean="0"/>
              <a:t> with the 128-bit session key CK </a:t>
            </a:r>
          </a:p>
          <a:p>
            <a:pPr lvl="1"/>
            <a:r>
              <a:rPr lang="en-GB" dirty="0" smtClean="0"/>
              <a:t>BS does not have the key → can use untrusted BS hardware</a:t>
            </a:r>
          </a:p>
          <a:p>
            <a:r>
              <a:rPr lang="en-GB" dirty="0" smtClean="0"/>
              <a:t>Ciphertext = </a:t>
            </a:r>
            <a:br>
              <a:rPr lang="en-GB" dirty="0" smtClean="0"/>
            </a:br>
            <a:r>
              <a:rPr lang="en-GB" dirty="0" smtClean="0">
                <a:solidFill>
                  <a:schemeClr val="accent1">
                    <a:lumMod val="75000"/>
                  </a:schemeClr>
                </a:solidFill>
              </a:rPr>
              <a:t>PDU </a:t>
            </a:r>
            <a:r>
              <a:rPr lang="en-GB" dirty="0" smtClean="0">
                <a:solidFill>
                  <a:schemeClr val="accent1">
                    <a:lumMod val="75000"/>
                  </a:schemeClr>
                </a:solidFill>
                <a:ea typeface="Arial Unicode MS"/>
                <a:cs typeface="Arial Unicode MS"/>
              </a:rPr>
              <a:t>⊕ </a:t>
            </a:r>
            <a:r>
              <a:rPr lang="en-GB" dirty="0" smtClean="0">
                <a:solidFill>
                  <a:schemeClr val="accent1">
                    <a:lumMod val="75000"/>
                  </a:schemeClr>
                </a:solidFill>
              </a:rPr>
              <a:t>f8(CK, COUNT-C, bearer, direction, length)</a:t>
            </a:r>
          </a:p>
          <a:p>
            <a:pPr lvl="1"/>
            <a:r>
              <a:rPr lang="en-GB" dirty="0" smtClean="0">
                <a:solidFill>
                  <a:schemeClr val="accent2">
                    <a:lumMod val="75000"/>
                  </a:schemeClr>
                </a:solidFill>
              </a:rPr>
              <a:t>f8</a:t>
            </a:r>
            <a:r>
              <a:rPr lang="en-GB" dirty="0" smtClean="0"/>
              <a:t> — based on block cipher KASUMI</a:t>
            </a:r>
          </a:p>
          <a:p>
            <a:pPr lvl="1"/>
            <a:r>
              <a:rPr lang="en-GB" dirty="0" smtClean="0">
                <a:solidFill>
                  <a:schemeClr val="accent2">
                    <a:lumMod val="75000"/>
                  </a:schemeClr>
                </a:solidFill>
              </a:rPr>
              <a:t>CK = f3(K, RAND)</a:t>
            </a:r>
          </a:p>
          <a:p>
            <a:pPr lvl="1"/>
            <a:r>
              <a:rPr lang="en-GB" dirty="0" smtClean="0">
                <a:solidFill>
                  <a:schemeClr val="accent2">
                    <a:lumMod val="75000"/>
                  </a:schemeClr>
                </a:solidFill>
              </a:rPr>
              <a:t>bearer</a:t>
            </a:r>
            <a:r>
              <a:rPr lang="en-GB" dirty="0" smtClean="0"/>
              <a:t> – radio bearer identity,  to enable simultaneous connection to multiple bearers, e.g. 3G and WLAN</a:t>
            </a:r>
          </a:p>
          <a:p>
            <a:pPr lvl="1"/>
            <a:r>
              <a:rPr lang="en-GB" dirty="0" smtClean="0">
                <a:solidFill>
                  <a:schemeClr val="accent2">
                    <a:lumMod val="75000"/>
                  </a:schemeClr>
                </a:solidFill>
              </a:rPr>
              <a:t>direction</a:t>
            </a:r>
            <a:r>
              <a:rPr lang="en-GB" dirty="0" smtClean="0"/>
              <a:t> — one bit, uplink or downlink</a:t>
            </a:r>
          </a:p>
          <a:p>
            <a:pPr lvl="1"/>
            <a:r>
              <a:rPr lang="en-GB" dirty="0" smtClean="0">
                <a:solidFill>
                  <a:schemeClr val="accent2">
                    <a:lumMod val="75000"/>
                  </a:schemeClr>
                </a:solidFill>
              </a:rPr>
              <a:t>length</a:t>
            </a:r>
            <a:r>
              <a:rPr lang="en-GB" dirty="0" smtClean="0"/>
              <a:t> — PDU length</a:t>
            </a:r>
          </a:p>
          <a:p>
            <a:pPr lvl="1"/>
            <a:r>
              <a:rPr lang="en-GB" dirty="0" smtClean="0">
                <a:solidFill>
                  <a:schemeClr val="accent2">
                    <a:lumMod val="75000"/>
                  </a:schemeClr>
                </a:solidFill>
              </a:rPr>
              <a:t>COUNT-C = HFN|CFN</a:t>
            </a:r>
            <a:r>
              <a:rPr lang="en-GB" dirty="0" smtClean="0"/>
              <a:t/>
            </a:r>
            <a:br>
              <a:rPr lang="en-GB" dirty="0" smtClean="0"/>
            </a:br>
            <a:r>
              <a:rPr lang="en-GB" dirty="0" smtClean="0">
                <a:solidFill>
                  <a:schemeClr val="accent2">
                    <a:lumMod val="75000"/>
                  </a:schemeClr>
                </a:solidFill>
              </a:rPr>
              <a:t>CFN</a:t>
            </a:r>
            <a:r>
              <a:rPr lang="en-GB" dirty="0" smtClean="0"/>
              <a:t> — RLC frame number</a:t>
            </a:r>
            <a:br>
              <a:rPr lang="en-GB" dirty="0" smtClean="0"/>
            </a:br>
            <a:r>
              <a:rPr lang="en-GB" dirty="0" smtClean="0">
                <a:solidFill>
                  <a:schemeClr val="accent2">
                    <a:lumMod val="75000"/>
                  </a:schemeClr>
                </a:solidFill>
              </a:rPr>
              <a:t>HFN</a:t>
            </a:r>
            <a:r>
              <a:rPr lang="en-GB" dirty="0" smtClean="0"/>
              <a:t> — hyper frame number, incremented when CFN wraps</a:t>
            </a:r>
          </a:p>
          <a:p>
            <a:pPr lvl="1">
              <a:buNone/>
            </a:pPr>
            <a:r>
              <a:rPr lang="en-GB" dirty="0" smtClean="0"/>
              <a:t>	HFN is set to zero when rekeying with AKA</a:t>
            </a:r>
          </a:p>
          <a:p>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33</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Session protocol: signalling integrity</a:t>
            </a:r>
            <a:endParaRPr lang="en-US" dirty="0"/>
          </a:p>
        </p:txBody>
      </p:sp>
      <p:sp>
        <p:nvSpPr>
          <p:cNvPr id="4" name="Content Placeholder 3"/>
          <p:cNvSpPr>
            <a:spLocks noGrp="1"/>
          </p:cNvSpPr>
          <p:nvPr>
            <p:ph sz="quarter" idx="13"/>
          </p:nvPr>
        </p:nvSpPr>
        <p:spPr/>
        <p:txBody>
          <a:bodyPr>
            <a:normAutofit fontScale="77500" lnSpcReduction="20000"/>
          </a:bodyPr>
          <a:lstStyle/>
          <a:p>
            <a:r>
              <a:rPr lang="en-GB" dirty="0" smtClean="0"/>
              <a:t>Authentication </a:t>
            </a:r>
            <a:r>
              <a:rPr lang="en-GB" dirty="0" smtClean="0">
                <a:solidFill>
                  <a:schemeClr val="accent2">
                    <a:lumMod val="75000"/>
                  </a:schemeClr>
                </a:solidFill>
              </a:rPr>
              <a:t>for RRC messages between terminal and RNC </a:t>
            </a:r>
            <a:r>
              <a:rPr lang="en-GB" dirty="0" smtClean="0"/>
              <a:t>— signalling only!</a:t>
            </a:r>
          </a:p>
          <a:p>
            <a:r>
              <a:rPr lang="en-GB" dirty="0" smtClean="0"/>
              <a:t>Message authentication code = </a:t>
            </a:r>
            <a:br>
              <a:rPr lang="en-GB" dirty="0" smtClean="0"/>
            </a:br>
            <a:r>
              <a:rPr lang="en-GB" dirty="0" smtClean="0">
                <a:solidFill>
                  <a:schemeClr val="accent1">
                    <a:lumMod val="75000"/>
                  </a:schemeClr>
                </a:solidFill>
              </a:rPr>
              <a:t>f9(IK, message, direction, COUNT-I, FRESH)</a:t>
            </a:r>
          </a:p>
          <a:p>
            <a:pPr lvl="1"/>
            <a:r>
              <a:rPr lang="en-GB" dirty="0" smtClean="0">
                <a:solidFill>
                  <a:schemeClr val="accent2">
                    <a:lumMod val="75000"/>
                  </a:schemeClr>
                </a:solidFill>
              </a:rPr>
              <a:t>f9</a:t>
            </a:r>
            <a:r>
              <a:rPr lang="en-GB" dirty="0" smtClean="0"/>
              <a:t> — based on block cipher KASUMI</a:t>
            </a:r>
          </a:p>
          <a:p>
            <a:pPr lvl="1"/>
            <a:r>
              <a:rPr lang="en-GB" dirty="0" smtClean="0">
                <a:solidFill>
                  <a:schemeClr val="accent2">
                    <a:lumMod val="75000"/>
                  </a:schemeClr>
                </a:solidFill>
              </a:rPr>
              <a:t>IK = f4(K, RAND)</a:t>
            </a:r>
          </a:p>
          <a:p>
            <a:pPr lvl="1"/>
            <a:r>
              <a:rPr lang="en-GB" dirty="0" smtClean="0">
                <a:solidFill>
                  <a:schemeClr val="accent2">
                    <a:lumMod val="75000"/>
                  </a:schemeClr>
                </a:solidFill>
              </a:rPr>
              <a:t>direction</a:t>
            </a:r>
            <a:r>
              <a:rPr lang="en-GB" dirty="0" smtClean="0"/>
              <a:t> — one bit, uplink or downlink</a:t>
            </a:r>
          </a:p>
          <a:p>
            <a:pPr lvl="1"/>
            <a:r>
              <a:rPr lang="en-GB" dirty="0" smtClean="0">
                <a:solidFill>
                  <a:schemeClr val="accent2">
                    <a:lumMod val="75000"/>
                  </a:schemeClr>
                </a:solidFill>
              </a:rPr>
              <a:t>COUNT-I = HFN|RRC sequence number</a:t>
            </a:r>
            <a:r>
              <a:rPr lang="en-GB" dirty="0" smtClean="0"/>
              <a:t/>
            </a:r>
            <a:br>
              <a:rPr lang="en-GB" dirty="0" smtClean="0"/>
            </a:br>
            <a:r>
              <a:rPr lang="en-GB" dirty="0" smtClean="0">
                <a:solidFill>
                  <a:schemeClr val="accent2">
                    <a:lumMod val="75000"/>
                  </a:schemeClr>
                </a:solidFill>
              </a:rPr>
              <a:t>HFN</a:t>
            </a:r>
            <a:r>
              <a:rPr lang="en-GB" dirty="0" smtClean="0"/>
              <a:t> — incremented if the RRC sequence number wraps</a:t>
            </a:r>
          </a:p>
          <a:p>
            <a:pPr lvl="1">
              <a:buNone/>
            </a:pPr>
            <a:r>
              <a:rPr lang="en-GB" dirty="0" smtClean="0"/>
              <a:t>	HFN is set to zero when rekeying with AKA</a:t>
            </a:r>
          </a:p>
          <a:p>
            <a:pPr lvl="1"/>
            <a:r>
              <a:rPr lang="en-GB" dirty="0" smtClean="0">
                <a:solidFill>
                  <a:schemeClr val="accent2">
                    <a:lumMod val="75000"/>
                  </a:schemeClr>
                </a:solidFill>
              </a:rPr>
              <a:t>FRESH</a:t>
            </a:r>
            <a:r>
              <a:rPr lang="en-GB" dirty="0" smtClean="0"/>
              <a:t> — random nonce chosen by RNC</a:t>
            </a:r>
          </a:p>
          <a:p>
            <a:r>
              <a:rPr lang="en-GB" dirty="0" smtClean="0"/>
              <a:t>Monotonously increasing counter COUNT-I protects against replays during one session</a:t>
            </a:r>
          </a:p>
          <a:p>
            <a:r>
              <a:rPr lang="en-GB" dirty="0" smtClean="0"/>
              <a:t>USIM stores highest COUNT-I, but RNC might not remember it. FRESH prevents the replay of old signalling messages if the RNC reuses old session keys </a:t>
            </a:r>
            <a:br>
              <a:rPr lang="en-GB" dirty="0" smtClean="0"/>
            </a:br>
            <a:r>
              <a:rPr lang="en-GB" dirty="0" smtClean="0"/>
              <a:t>(need to check the spec for when this can happen…)</a:t>
            </a:r>
          </a:p>
          <a:p>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34</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Session protocol: data integrity</a:t>
            </a:r>
            <a:endParaRPr lang="en-US" dirty="0"/>
          </a:p>
        </p:txBody>
      </p:sp>
      <p:sp>
        <p:nvSpPr>
          <p:cNvPr id="4" name="Content Placeholder 3"/>
          <p:cNvSpPr>
            <a:spLocks noGrp="1"/>
          </p:cNvSpPr>
          <p:nvPr>
            <p:ph sz="quarter" idx="13"/>
          </p:nvPr>
        </p:nvSpPr>
        <p:spPr/>
        <p:txBody>
          <a:bodyPr>
            <a:normAutofit lnSpcReduction="10000"/>
          </a:bodyPr>
          <a:lstStyle/>
          <a:p>
            <a:r>
              <a:rPr lang="en-GB" dirty="0" smtClean="0">
                <a:solidFill>
                  <a:schemeClr val="accent2">
                    <a:lumMod val="75000"/>
                  </a:schemeClr>
                </a:solidFill>
              </a:rPr>
              <a:t>Integrity of voice data is not protected</a:t>
            </a:r>
          </a:p>
          <a:p>
            <a:pPr lvl="1"/>
            <a:r>
              <a:rPr lang="en-GB" dirty="0" smtClean="0"/>
              <a:t>Bit errors on the radio link are common </a:t>
            </a:r>
          </a:p>
          <a:p>
            <a:pPr lvl="1"/>
            <a:r>
              <a:rPr lang="en-GB" dirty="0" smtClean="0"/>
              <a:t>Voice encodings cope well with bit errors</a:t>
            </a:r>
          </a:p>
          <a:p>
            <a:pPr lvl="1"/>
            <a:r>
              <a:rPr lang="en-GB" dirty="0" smtClean="0"/>
              <a:t>Resending corrupt data would lead to lower voice quality</a:t>
            </a:r>
          </a:p>
          <a:p>
            <a:r>
              <a:rPr lang="en-GB" dirty="0" smtClean="0">
                <a:solidFill>
                  <a:schemeClr val="accent2">
                    <a:lumMod val="75000"/>
                  </a:schemeClr>
                </a:solidFill>
              </a:rPr>
              <a:t>Periodic local authentication: counter check</a:t>
            </a:r>
            <a:r>
              <a:rPr lang="en-GB" dirty="0" smtClean="0"/>
              <a:t> </a:t>
            </a:r>
          </a:p>
          <a:p>
            <a:pPr lvl="1"/>
            <a:r>
              <a:rPr lang="en-GB" dirty="0" smtClean="0"/>
              <a:t>Terminal and RNC periodically compare the high-order bits of COUNT-C </a:t>
            </a:r>
          </a:p>
          <a:p>
            <a:pPr lvl="1"/>
            <a:r>
              <a:rPr lang="en-GB" dirty="0" smtClean="0"/>
              <a:t>Integrity of the counter check is protected by the MAC on RRC signalling </a:t>
            </a:r>
          </a:p>
          <a:p>
            <a:pPr lvl="1"/>
            <a:r>
              <a:rPr lang="en-GB" dirty="0" smtClean="0"/>
              <a:t>Release connection if large differences</a:t>
            </a:r>
          </a:p>
          <a:p>
            <a:pPr lvl="1"/>
            <a:r>
              <a:rPr lang="en-GB" dirty="0" smtClean="0"/>
              <a:t>Makes it more </a:t>
            </a:r>
            <a:r>
              <a:rPr lang="en-GB" dirty="0" smtClean="0">
                <a:solidFill>
                  <a:schemeClr val="accent2">
                    <a:lumMod val="75000"/>
                  </a:schemeClr>
                </a:solidFill>
              </a:rPr>
              <a:t>difficult to spoof significant amounts of data</a:t>
            </a:r>
          </a:p>
          <a:p>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35</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UMTS security weaknesses</a:t>
            </a:r>
            <a:endParaRPr lang="en-US" dirty="0"/>
          </a:p>
        </p:txBody>
      </p:sp>
      <p:sp>
        <p:nvSpPr>
          <p:cNvPr id="4" name="Content Placeholder 3"/>
          <p:cNvSpPr>
            <a:spLocks noGrp="1"/>
          </p:cNvSpPr>
          <p:nvPr>
            <p:ph sz="quarter" idx="13"/>
          </p:nvPr>
        </p:nvSpPr>
        <p:spPr/>
        <p:txBody>
          <a:bodyPr/>
          <a:lstStyle/>
          <a:p>
            <a:r>
              <a:rPr lang="en-GB" dirty="0" smtClean="0"/>
              <a:t>IMSI may still be sent in clear</a:t>
            </a:r>
          </a:p>
          <a:p>
            <a:r>
              <a:rPr lang="en-GB" dirty="0" smtClean="0"/>
              <a:t>IMEI still not authenticated</a:t>
            </a:r>
          </a:p>
          <a:p>
            <a:r>
              <a:rPr lang="en-GB" dirty="0" smtClean="0"/>
              <a:t>Non-repudiation for roaming charges is still based on server logs. No public-key signatures</a:t>
            </a:r>
          </a:p>
          <a:p>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36</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Backward compatibility</a:t>
            </a:r>
            <a:endParaRPr lang="en-US" dirty="0"/>
          </a:p>
        </p:txBody>
      </p:sp>
      <p:sp>
        <p:nvSpPr>
          <p:cNvPr id="4" name="Content Placeholder 3"/>
          <p:cNvSpPr>
            <a:spLocks noGrp="1"/>
          </p:cNvSpPr>
          <p:nvPr>
            <p:ph sz="quarter" idx="13"/>
          </p:nvPr>
        </p:nvSpPr>
        <p:spPr/>
        <p:txBody>
          <a:bodyPr/>
          <a:lstStyle/>
          <a:p>
            <a:r>
              <a:rPr lang="en-GB" dirty="0" smtClean="0"/>
              <a:t>3G users may roam in GSM networks:</a:t>
            </a:r>
          </a:p>
          <a:p>
            <a:pPr lvl="1"/>
            <a:r>
              <a:rPr lang="en-GB" dirty="0" smtClean="0"/>
              <a:t>Challenge </a:t>
            </a:r>
            <a:r>
              <a:rPr lang="en-GB" dirty="0" smtClean="0">
                <a:solidFill>
                  <a:schemeClr val="accent1">
                    <a:lumMod val="75000"/>
                  </a:schemeClr>
                </a:solidFill>
              </a:rPr>
              <a:t>RAND = c1(RAND)</a:t>
            </a:r>
          </a:p>
          <a:p>
            <a:pPr lvl="1"/>
            <a:r>
              <a:rPr lang="en-GB" dirty="0" smtClean="0"/>
              <a:t>Response </a:t>
            </a:r>
            <a:r>
              <a:rPr lang="en-GB" dirty="0" smtClean="0">
                <a:solidFill>
                  <a:schemeClr val="accent1">
                    <a:lumMod val="75000"/>
                  </a:schemeClr>
                </a:solidFill>
              </a:rPr>
              <a:t>SRES = c2(RES)</a:t>
            </a:r>
          </a:p>
          <a:p>
            <a:pPr lvl="1"/>
            <a:r>
              <a:rPr lang="en-GB" dirty="0" smtClean="0"/>
              <a:t>Encryption key </a:t>
            </a:r>
            <a:r>
              <a:rPr lang="en-GB" dirty="0" err="1" smtClean="0">
                <a:solidFill>
                  <a:schemeClr val="accent1">
                    <a:lumMod val="75000"/>
                  </a:schemeClr>
                </a:solidFill>
              </a:rPr>
              <a:t>Kc</a:t>
            </a:r>
            <a:r>
              <a:rPr lang="en-GB" dirty="0" smtClean="0">
                <a:solidFill>
                  <a:schemeClr val="accent1">
                    <a:lumMod val="75000"/>
                  </a:schemeClr>
                </a:solidFill>
              </a:rPr>
              <a:t> = c3 (CK, IK)</a:t>
            </a:r>
          </a:p>
          <a:p>
            <a:r>
              <a:rPr lang="en-GB" dirty="0" smtClean="0"/>
              <a:t>Possible because the keys and algorithms are shared between SIM and AuC only, not by the mobile equipment or radio network</a:t>
            </a:r>
          </a:p>
          <a:p>
            <a:pPr lvl="1"/>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37</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Exercises</a:t>
            </a:r>
            <a:endParaRPr lang="en-US" dirty="0"/>
          </a:p>
        </p:txBody>
      </p:sp>
      <p:sp>
        <p:nvSpPr>
          <p:cNvPr id="4" name="Content Placeholder 3"/>
          <p:cNvSpPr>
            <a:spLocks noGrp="1"/>
          </p:cNvSpPr>
          <p:nvPr>
            <p:ph sz="quarter" idx="13"/>
          </p:nvPr>
        </p:nvSpPr>
        <p:spPr/>
        <p:txBody>
          <a:bodyPr/>
          <a:lstStyle/>
          <a:p>
            <a:r>
              <a:rPr lang="en-GB" dirty="0" smtClean="0"/>
              <a:t>Who could create false location traces in the GSM HLR and how? Is this possible in UMTS?</a:t>
            </a:r>
          </a:p>
          <a:p>
            <a:r>
              <a:rPr lang="en-GB" dirty="0" smtClean="0"/>
              <a:t>Consider replacing the counter with a client nonce in AKA. What would you lose?</a:t>
            </a:r>
          </a:p>
          <a:p>
            <a:r>
              <a:rPr lang="en-GB" dirty="0" smtClean="0"/>
              <a:t>Try to design a protocol where the IMSI is never sent over the air interface, i.e. the subscriber identity is never sent in clear. Remember that the terminal may have just landed from an intercontinental flight, and the terminal doesn’t know whether it has or not</a:t>
            </a:r>
          </a:p>
          <a:p>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4</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History</a:t>
            </a:r>
            <a:endParaRPr lang="en-US" dirty="0"/>
          </a:p>
        </p:txBody>
      </p:sp>
      <p:sp>
        <p:nvSpPr>
          <p:cNvPr id="4" name="Content Placeholder 3"/>
          <p:cNvSpPr>
            <a:spLocks noGrp="1"/>
          </p:cNvSpPr>
          <p:nvPr>
            <p:ph sz="quarter" idx="13"/>
          </p:nvPr>
        </p:nvSpPr>
        <p:spPr/>
        <p:txBody>
          <a:bodyPr>
            <a:normAutofit fontScale="92500" lnSpcReduction="10000"/>
          </a:bodyPr>
          <a:lstStyle/>
          <a:p>
            <a:r>
              <a:rPr lang="en-GB" dirty="0" smtClean="0"/>
              <a:t>GSM</a:t>
            </a:r>
            <a:endParaRPr lang="en-US" dirty="0" smtClean="0"/>
          </a:p>
          <a:p>
            <a:pPr lvl="1"/>
            <a:r>
              <a:rPr lang="en-US" dirty="0" err="1" smtClean="0"/>
              <a:t>Groupe</a:t>
            </a:r>
            <a:r>
              <a:rPr lang="en-US" dirty="0" smtClean="0"/>
              <a:t> </a:t>
            </a:r>
            <a:r>
              <a:rPr lang="en-US" dirty="0" err="1" smtClean="0"/>
              <a:t>Spéciale</a:t>
            </a:r>
            <a:r>
              <a:rPr lang="en-US" dirty="0" smtClean="0"/>
              <a:t> Mobile (GSM) founded in 1982</a:t>
            </a:r>
          </a:p>
          <a:p>
            <a:pPr lvl="1"/>
            <a:r>
              <a:rPr lang="en-US" dirty="0" smtClean="0"/>
              <a:t>Standardized by </a:t>
            </a:r>
            <a:r>
              <a:rPr lang="en-US" dirty="0" smtClean="0">
                <a:solidFill>
                  <a:schemeClr val="accent1">
                    <a:lumMod val="75000"/>
                  </a:schemeClr>
                </a:solidFill>
              </a:rPr>
              <a:t>European Telecommunication Standards Institute (ETSI)</a:t>
            </a:r>
            <a:endParaRPr lang="en-US" dirty="0" smtClean="0"/>
          </a:p>
          <a:p>
            <a:pPr lvl="1"/>
            <a:r>
              <a:rPr lang="en-GB" dirty="0" smtClean="0"/>
              <a:t>Renamed Global System for Mobile Communications (GSM)</a:t>
            </a:r>
          </a:p>
          <a:p>
            <a:pPr lvl="1"/>
            <a:r>
              <a:rPr lang="en-US" dirty="0" smtClean="0"/>
              <a:t>First Release in 1990, </a:t>
            </a:r>
            <a:r>
              <a:rPr lang="en-GB" dirty="0" smtClean="0"/>
              <a:t>GPRS (2.5G) in 1997</a:t>
            </a:r>
            <a:endParaRPr lang="en-US" dirty="0" smtClean="0"/>
          </a:p>
          <a:p>
            <a:r>
              <a:rPr lang="en-GB" dirty="0" smtClean="0"/>
              <a:t>UMTS</a:t>
            </a:r>
          </a:p>
          <a:p>
            <a:pPr lvl="1"/>
            <a:r>
              <a:rPr lang="en-GB" dirty="0" smtClean="0"/>
              <a:t>Universal Mobile Telecommunications System (UMTS)</a:t>
            </a:r>
          </a:p>
          <a:p>
            <a:pPr lvl="1"/>
            <a:r>
              <a:rPr lang="en-GB" dirty="0" smtClean="0"/>
              <a:t>Standardized by the </a:t>
            </a:r>
            <a:r>
              <a:rPr lang="en-GB" dirty="0" smtClean="0">
                <a:solidFill>
                  <a:schemeClr val="accent1">
                    <a:lumMod val="75000"/>
                  </a:schemeClr>
                </a:solidFill>
              </a:rPr>
              <a:t>3rd Generation Partnership Project (3GPP)</a:t>
            </a:r>
            <a:r>
              <a:rPr lang="en-GB" dirty="0" smtClean="0"/>
              <a:t> formed by ETSI and Japanese, Korean and Chinese standards bodies</a:t>
            </a:r>
          </a:p>
          <a:p>
            <a:pPr lvl="1"/>
            <a:r>
              <a:rPr lang="en-GB" dirty="0" smtClean="0"/>
              <a:t>First Release 1999</a:t>
            </a:r>
            <a:endParaRPr lang="en-GB" dirty="0" smtClean="0">
              <a:solidFill>
                <a:srgbClr val="FF0000"/>
              </a:solidFill>
            </a:endParaRPr>
          </a:p>
          <a:p>
            <a:pPr lvl="1"/>
            <a:r>
              <a:rPr lang="en-GB" dirty="0" smtClean="0"/>
              <a:t>High-Speed Downlink Packet Access (HSDPA) standardized in 2001; came into wide use in 2007-8</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GSM network</a:t>
            </a:r>
            <a:endParaRPr lang="en-US" dirty="0"/>
          </a:p>
        </p:txBody>
      </p:sp>
      <p:sp>
        <p:nvSpPr>
          <p:cNvPr id="5" name="Content Placeholder 4"/>
          <p:cNvSpPr>
            <a:spLocks noGrp="1"/>
          </p:cNvSpPr>
          <p:nvPr>
            <p:ph sz="quarter" idx="13"/>
          </p:nvPr>
        </p:nvSpPr>
        <p:spPr/>
        <p:txBody>
          <a:bodyPr>
            <a:normAutofit fontScale="92500" lnSpcReduction="10000"/>
          </a:bodyPr>
          <a:lstStyle/>
          <a:p>
            <a:r>
              <a:rPr lang="en-GB" dirty="0" smtClean="0">
                <a:solidFill>
                  <a:schemeClr val="accent1">
                    <a:lumMod val="75000"/>
                  </a:schemeClr>
                </a:solidFill>
              </a:rPr>
              <a:t>Mobile station (MS) </a:t>
            </a:r>
            <a:r>
              <a:rPr lang="en-GB" dirty="0" smtClean="0"/>
              <a:t>= mobile equipment (ME) + </a:t>
            </a:r>
            <a:r>
              <a:rPr lang="en-GB" dirty="0" smtClean="0">
                <a:solidFill>
                  <a:schemeClr val="accent1">
                    <a:lumMod val="75000"/>
                  </a:schemeClr>
                </a:solidFill>
              </a:rPr>
              <a:t>subscriber identity module (SIM)</a:t>
            </a:r>
          </a:p>
          <a:p>
            <a:r>
              <a:rPr lang="en-GB" dirty="0" smtClean="0"/>
              <a:t>Base station subsystem (BSS) = </a:t>
            </a:r>
            <a:r>
              <a:rPr lang="en-GB" dirty="0" smtClean="0">
                <a:solidFill>
                  <a:schemeClr val="accent1">
                    <a:lumMod val="75000"/>
                  </a:schemeClr>
                </a:solidFill>
              </a:rPr>
              <a:t>base station controller (BSC)</a:t>
            </a:r>
            <a:r>
              <a:rPr lang="en-GB" dirty="0" smtClean="0"/>
              <a:t> + base transceiver stations (BTS)</a:t>
            </a:r>
          </a:p>
          <a:p>
            <a:pPr lvl="1"/>
            <a:r>
              <a:rPr lang="en-GB" dirty="0" smtClean="0">
                <a:solidFill>
                  <a:schemeClr val="accent1">
                    <a:lumMod val="75000"/>
                  </a:schemeClr>
                </a:solidFill>
              </a:rPr>
              <a:t>BTS = base station (BS)</a:t>
            </a:r>
          </a:p>
          <a:p>
            <a:r>
              <a:rPr lang="en-GB" dirty="0" smtClean="0"/>
              <a:t>Network switching subsystem (NSS) = </a:t>
            </a:r>
            <a:r>
              <a:rPr lang="en-GB" dirty="0" smtClean="0">
                <a:solidFill>
                  <a:schemeClr val="accent1">
                    <a:lumMod val="75000"/>
                  </a:schemeClr>
                </a:solidFill>
              </a:rPr>
              <a:t>mobile switching </a:t>
            </a:r>
            <a:r>
              <a:rPr lang="en-GB" dirty="0" err="1" smtClean="0">
                <a:solidFill>
                  <a:schemeClr val="accent1">
                    <a:lumMod val="75000"/>
                  </a:schemeClr>
                </a:solidFill>
              </a:rPr>
              <a:t>centers</a:t>
            </a:r>
            <a:r>
              <a:rPr lang="en-GB" dirty="0" smtClean="0">
                <a:solidFill>
                  <a:schemeClr val="accent1">
                    <a:lumMod val="75000"/>
                  </a:schemeClr>
                </a:solidFill>
              </a:rPr>
              <a:t> (MSC)</a:t>
            </a:r>
            <a:r>
              <a:rPr lang="en-GB" dirty="0" smtClean="0"/>
              <a:t> and their support functions</a:t>
            </a:r>
          </a:p>
          <a:p>
            <a:pPr lvl="1"/>
            <a:r>
              <a:rPr lang="en-GB" dirty="0" smtClean="0"/>
              <a:t>MSC is an advanced telephone exchange</a:t>
            </a:r>
          </a:p>
          <a:p>
            <a:pPr lvl="1"/>
            <a:r>
              <a:rPr lang="en-GB" dirty="0" smtClean="0"/>
              <a:t>MSC uses the SS7 signalling network (but moving to IP)</a:t>
            </a:r>
            <a:endParaRPr lang="en-GB" dirty="0" smtClean="0">
              <a:solidFill>
                <a:srgbClr val="FF0000"/>
              </a:solidFill>
            </a:endParaRPr>
          </a:p>
          <a:p>
            <a:r>
              <a:rPr lang="en-GB" dirty="0" smtClean="0"/>
              <a:t>Advanced functions (not covered in this lecture):</a:t>
            </a:r>
          </a:p>
          <a:p>
            <a:pPr lvl="1"/>
            <a:r>
              <a:rPr lang="en-GB" dirty="0" smtClean="0"/>
              <a:t>Text messages</a:t>
            </a:r>
          </a:p>
          <a:p>
            <a:pPr lvl="1"/>
            <a:r>
              <a:rPr lang="en-GB" dirty="0" smtClean="0"/>
              <a:t>GPRS, HSDPA</a:t>
            </a:r>
          </a:p>
          <a:p>
            <a:pPr lvl="1"/>
            <a:r>
              <a:rPr lang="en-GB" dirty="0" smtClean="0"/>
              <a:t>IP multimedia subsystem (IMS)</a:t>
            </a:r>
          </a:p>
          <a:p>
            <a:pPr lvl="1"/>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92CD59B-49B5-40F6-89EE-110D9AE73C48}" type="slidenum">
              <a:rPr lang="en-US" smtClean="0"/>
              <a:pPr/>
              <a:t>6</a:t>
            </a:fld>
            <a:endParaRPr lang="en-US"/>
          </a:p>
        </p:txBody>
      </p:sp>
      <p:sp>
        <p:nvSpPr>
          <p:cNvPr id="3" name="Title 2"/>
          <p:cNvSpPr>
            <a:spLocks noGrp="1"/>
          </p:cNvSpPr>
          <p:nvPr>
            <p:ph type="title"/>
          </p:nvPr>
        </p:nvSpPr>
        <p:spPr/>
        <p:txBody>
          <a:bodyPr/>
          <a:lstStyle/>
          <a:p>
            <a:r>
              <a:rPr lang="en-GB" dirty="0" smtClean="0"/>
              <a:t>GSM network architecture</a:t>
            </a:r>
            <a:endParaRPr lang="en-US" dirty="0"/>
          </a:p>
        </p:txBody>
      </p:sp>
      <p:graphicFrame>
        <p:nvGraphicFramePr>
          <p:cNvPr id="38914" name="Object 2"/>
          <p:cNvGraphicFramePr>
            <a:graphicFrameLocks noChangeAspect="1"/>
          </p:cNvGraphicFramePr>
          <p:nvPr/>
        </p:nvGraphicFramePr>
        <p:xfrm>
          <a:off x="71501" y="1285860"/>
          <a:ext cx="9072531" cy="4551687"/>
        </p:xfrm>
        <a:graphic>
          <a:graphicData uri="http://schemas.openxmlformats.org/presentationml/2006/ole">
            <p:oleObj spid="_x0000_s38914" name="Visio" r:id="rId3" imgW="6606720" imgH="3315240" progId="Visio.Drawing.11">
              <p:link updateAutomatic="1"/>
            </p:oleObj>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7</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UMTS network</a:t>
            </a:r>
            <a:endParaRPr lang="en-US" dirty="0"/>
          </a:p>
        </p:txBody>
      </p:sp>
      <p:sp>
        <p:nvSpPr>
          <p:cNvPr id="4" name="Content Placeholder 3"/>
          <p:cNvSpPr>
            <a:spLocks noGrp="1"/>
          </p:cNvSpPr>
          <p:nvPr>
            <p:ph sz="quarter" idx="13"/>
          </p:nvPr>
        </p:nvSpPr>
        <p:spPr/>
        <p:txBody>
          <a:bodyPr>
            <a:normAutofit fontScale="92500"/>
          </a:bodyPr>
          <a:lstStyle/>
          <a:p>
            <a:r>
              <a:rPr lang="en-GB" dirty="0" smtClean="0"/>
              <a:t>Based on the GSM architecture</a:t>
            </a:r>
          </a:p>
          <a:p>
            <a:r>
              <a:rPr lang="en-GB" dirty="0" smtClean="0">
                <a:solidFill>
                  <a:schemeClr val="accent1">
                    <a:lumMod val="75000"/>
                  </a:schemeClr>
                </a:solidFill>
              </a:rPr>
              <a:t>User equipment (UE) i.e. terminal </a:t>
            </a:r>
            <a:r>
              <a:rPr lang="en-GB" dirty="0" smtClean="0"/>
              <a:t>= mobile equipment (ME) + universal subscriber identity module (</a:t>
            </a:r>
            <a:r>
              <a:rPr lang="en-GB" dirty="0" smtClean="0">
                <a:solidFill>
                  <a:schemeClr val="accent1">
                    <a:lumMod val="75000"/>
                  </a:schemeClr>
                </a:solidFill>
              </a:rPr>
              <a:t>USIM</a:t>
            </a:r>
            <a:r>
              <a:rPr lang="en-GB" dirty="0" smtClean="0"/>
              <a:t>)</a:t>
            </a:r>
          </a:p>
          <a:p>
            <a:r>
              <a:rPr lang="en-GB" dirty="0" smtClean="0"/>
              <a:t>UMTS terrestrial radio access network (UTRAN) = </a:t>
            </a:r>
            <a:r>
              <a:rPr lang="en-GB" dirty="0" smtClean="0">
                <a:solidFill>
                  <a:schemeClr val="accent1">
                    <a:lumMod val="75000"/>
                  </a:schemeClr>
                </a:solidFill>
              </a:rPr>
              <a:t>radio network controller (RNC)</a:t>
            </a:r>
            <a:r>
              <a:rPr lang="en-GB" dirty="0" smtClean="0"/>
              <a:t> + base stations (BS)</a:t>
            </a:r>
          </a:p>
          <a:p>
            <a:r>
              <a:rPr lang="en-GB" dirty="0" smtClean="0"/>
              <a:t>Core network = different service domains + home location register</a:t>
            </a:r>
          </a:p>
          <a:p>
            <a:r>
              <a:rPr lang="en-GB" dirty="0" smtClean="0"/>
              <a:t>3GPP Release 8 specifies an all-IP network for signalling and data, but deployment will take time</a:t>
            </a:r>
          </a:p>
          <a:p>
            <a:r>
              <a:rPr lang="en-GB" dirty="0" smtClean="0"/>
              <a:t>Circuit-switched (</a:t>
            </a:r>
            <a:r>
              <a:rPr lang="en-GB" dirty="0" smtClean="0">
                <a:solidFill>
                  <a:schemeClr val="accent1">
                    <a:lumMod val="75000"/>
                  </a:schemeClr>
                </a:solidFill>
              </a:rPr>
              <a:t>CS</a:t>
            </a:r>
            <a:r>
              <a:rPr lang="en-GB" dirty="0" smtClean="0"/>
              <a:t>)</a:t>
            </a:r>
            <a:r>
              <a:rPr lang="en-GB" dirty="0" smtClean="0">
                <a:solidFill>
                  <a:schemeClr val="accent1">
                    <a:lumMod val="75000"/>
                  </a:schemeClr>
                </a:solidFill>
              </a:rPr>
              <a:t> domain </a:t>
            </a:r>
            <a:r>
              <a:rPr lang="en-GB" dirty="0" smtClean="0"/>
              <a:t>for voice</a:t>
            </a:r>
          </a:p>
          <a:p>
            <a:r>
              <a:rPr lang="en-GB" dirty="0" smtClean="0"/>
              <a:t>Packet-switched (</a:t>
            </a:r>
            <a:r>
              <a:rPr lang="en-GB" dirty="0" smtClean="0">
                <a:solidFill>
                  <a:schemeClr val="accent1">
                    <a:lumMod val="75000"/>
                  </a:schemeClr>
                </a:solidFill>
              </a:rPr>
              <a:t>PS</a:t>
            </a:r>
            <a:r>
              <a:rPr lang="en-GB" dirty="0" smtClean="0"/>
              <a:t>) </a:t>
            </a:r>
            <a:r>
              <a:rPr lang="en-GB" dirty="0" smtClean="0">
                <a:solidFill>
                  <a:schemeClr val="accent1">
                    <a:lumMod val="75000"/>
                  </a:schemeClr>
                </a:solidFill>
              </a:rPr>
              <a:t>domain</a:t>
            </a:r>
            <a:r>
              <a:rPr lang="en-GB" dirty="0" smtClean="0"/>
              <a:t> for IP data</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9E29E33-B620-47F9-BB04-8846C2A5AFCC}" type="slidenum">
              <a:rPr kumimoji="0" lang="en-US" smtClean="0"/>
              <a:pPr/>
              <a:t>8</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UMTS architecture</a:t>
            </a:r>
            <a:endParaRPr lang="en-US" dirty="0"/>
          </a:p>
        </p:txBody>
      </p:sp>
      <p:graphicFrame>
        <p:nvGraphicFramePr>
          <p:cNvPr id="39939" name="Object 3"/>
          <p:cNvGraphicFramePr>
            <a:graphicFrameLocks noChangeAspect="1"/>
          </p:cNvGraphicFramePr>
          <p:nvPr/>
        </p:nvGraphicFramePr>
        <p:xfrm>
          <a:off x="37903" y="1147764"/>
          <a:ext cx="9106129" cy="5067318"/>
        </p:xfrm>
        <a:graphic>
          <a:graphicData uri="http://schemas.openxmlformats.org/presentationml/2006/ole">
            <p:oleObj spid="_x0000_s39939" name="Visio" r:id="rId3" imgW="6600960" imgH="3675392" progId="Visio.Drawing.11">
              <p:link updateAutomatic="1"/>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9E29E33-B620-47F9-BB04-8846C2A5AFCC}" type="slidenum">
              <a:rPr kumimoji="0" lang="en-US" smtClean="0"/>
              <a:pPr/>
              <a:t>9</a:t>
            </a:fld>
            <a:endParaRPr kumimoji="0" lang="en-US" dirty="0">
              <a:solidFill>
                <a:schemeClr val="tx1">
                  <a:shade val="50000"/>
                </a:schemeClr>
              </a:solidFill>
            </a:endParaRPr>
          </a:p>
        </p:txBody>
      </p:sp>
      <p:sp>
        <p:nvSpPr>
          <p:cNvPr id="3" name="Title 2"/>
          <p:cNvSpPr>
            <a:spLocks noGrp="1"/>
          </p:cNvSpPr>
          <p:nvPr>
            <p:ph type="title"/>
          </p:nvPr>
        </p:nvSpPr>
        <p:spPr/>
        <p:txBody>
          <a:bodyPr/>
          <a:lstStyle/>
          <a:p>
            <a:r>
              <a:rPr lang="en-GB" dirty="0" smtClean="0"/>
              <a:t>Threats against cellular networks</a:t>
            </a:r>
            <a:endParaRPr lang="en-US" dirty="0"/>
          </a:p>
        </p:txBody>
      </p:sp>
      <p:sp>
        <p:nvSpPr>
          <p:cNvPr id="4" name="Content Placeholder 3"/>
          <p:cNvSpPr>
            <a:spLocks noGrp="1"/>
          </p:cNvSpPr>
          <p:nvPr>
            <p:ph sz="quarter" idx="13"/>
          </p:nvPr>
        </p:nvSpPr>
        <p:spPr/>
        <p:txBody>
          <a:bodyPr>
            <a:normAutofit fontScale="92500" lnSpcReduction="10000"/>
          </a:bodyPr>
          <a:lstStyle/>
          <a:p>
            <a:r>
              <a:rPr lang="en-GB" dirty="0" smtClean="0"/>
              <a:t>Discussion: What the threats?</a:t>
            </a:r>
          </a:p>
          <a:p>
            <a:r>
              <a:rPr lang="en-GB" dirty="0" smtClean="0"/>
              <a:t>Charging fraud, unauthorized use </a:t>
            </a:r>
          </a:p>
          <a:p>
            <a:r>
              <a:rPr lang="en-GB" dirty="0" smtClean="0"/>
              <a:t>Charging disputes</a:t>
            </a:r>
          </a:p>
          <a:p>
            <a:r>
              <a:rPr lang="en-GB" dirty="0" smtClean="0"/>
              <a:t>Handset cloning (impersonation attack)</a:t>
            </a:r>
          </a:p>
          <a:p>
            <a:pPr lvl="1">
              <a:buNone/>
            </a:pPr>
            <a:r>
              <a:rPr lang="en-GB" dirty="0" smtClean="0"/>
              <a:t>	→ multiple handsets on one subscription</a:t>
            </a:r>
          </a:p>
          <a:p>
            <a:pPr lvl="1">
              <a:buNone/>
            </a:pPr>
            <a:r>
              <a:rPr lang="en-GB" dirty="0" smtClean="0"/>
              <a:t>	→ let someone else pay for your calls</a:t>
            </a:r>
          </a:p>
          <a:p>
            <a:r>
              <a:rPr lang="en-GB" dirty="0" smtClean="0"/>
              <a:t>Voice interception → casual listening and industrial espionage</a:t>
            </a:r>
          </a:p>
          <a:p>
            <a:r>
              <a:rPr lang="en-GB" dirty="0" smtClean="0"/>
              <a:t>Location tracking</a:t>
            </a:r>
          </a:p>
          <a:p>
            <a:r>
              <a:rPr lang="en-GB" dirty="0" smtClean="0"/>
              <a:t>Handset theft</a:t>
            </a:r>
          </a:p>
          <a:p>
            <a:r>
              <a:rPr lang="en-GB" dirty="0" smtClean="0"/>
              <a:t>Network service disruption</a:t>
            </a:r>
          </a:p>
          <a:p>
            <a:r>
              <a:rPr lang="en-GB" dirty="0" smtClean="0"/>
              <a:t>What about </a:t>
            </a:r>
            <a:r>
              <a:rPr lang="en-GB" dirty="0" err="1" smtClean="0"/>
              <a:t>intergrity</a:t>
            </a:r>
            <a:r>
              <a:rPr lang="en-GB" dirty="0" smtClean="0"/>
              <a: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
  <a:themeElements>
    <a:clrScheme name="Tuomas's color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EB880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Template>
  <TotalTime>4848</TotalTime>
  <Words>1192</Words>
  <Application>Microsoft Office PowerPoint</Application>
  <PresentationFormat>On-screen Show (4:3)</PresentationFormat>
  <Paragraphs>264</Paragraphs>
  <Slides>37</Slides>
  <Notes>2</Notes>
  <HiddenSlides>0</HiddenSlides>
  <MMClips>0</MMClips>
  <ScaleCrop>false</ScaleCrop>
  <HeadingPairs>
    <vt:vector size="6" baseType="variant">
      <vt:variant>
        <vt:lpstr>Theme</vt:lpstr>
      </vt:variant>
      <vt:variant>
        <vt:i4>1</vt:i4>
      </vt:variant>
      <vt:variant>
        <vt:lpstr>Links</vt:lpstr>
      </vt:variant>
      <vt:variant>
        <vt:i4>9</vt:i4>
      </vt:variant>
      <vt:variant>
        <vt:lpstr>Slide Titles</vt:lpstr>
      </vt:variant>
      <vt:variant>
        <vt:i4>37</vt:i4>
      </vt:variant>
    </vt:vector>
  </HeadingPairs>
  <TitlesOfParts>
    <vt:vector size="47" baseType="lpstr">
      <vt:lpstr>Lecture</vt:lpstr>
      <vt:lpstr>UMTS.vsd\Drawing\~GSMArch</vt:lpstr>
      <vt:lpstr>UMTS.vsd\Drawing\~UMTSArch</vt:lpstr>
      <vt:lpstr>UMTS.vsd\Drawing\~GSM</vt:lpstr>
      <vt:lpstr>UMTS.vsd\Drawing\~Simple1</vt:lpstr>
      <vt:lpstr>UMTS.vsd\Drawing\~Simple2</vt:lpstr>
      <vt:lpstr>UMTS.vsd\Drawing\~Simple3</vt:lpstr>
      <vt:lpstr>UMTS.vsd\Drawing\~Full</vt:lpstr>
      <vt:lpstr>UMTS.vsd\Drawing\~MsgNames</vt:lpstr>
      <vt:lpstr>UMTS.vsd\Drawing\~Resync</vt:lpstr>
      <vt:lpstr>Network Security:  GSM and 3G Security</vt:lpstr>
      <vt:lpstr>Outline</vt:lpstr>
      <vt:lpstr>Cellular networks</vt:lpstr>
      <vt:lpstr>History</vt:lpstr>
      <vt:lpstr>GSM network</vt:lpstr>
      <vt:lpstr>GSM network architecture</vt:lpstr>
      <vt:lpstr>UMTS network</vt:lpstr>
      <vt:lpstr>UMTS architecture</vt:lpstr>
      <vt:lpstr>Threats against cellular networks</vt:lpstr>
      <vt:lpstr>GSM security</vt:lpstr>
      <vt:lpstr>GSM security architecture</vt:lpstr>
      <vt:lpstr>GSM authentication</vt:lpstr>
      <vt:lpstr>GSM authentication</vt:lpstr>
      <vt:lpstr>GSM security</vt:lpstr>
      <vt:lpstr>GSM security weaknesses</vt:lpstr>
      <vt:lpstr>UMTS improvements over GSM</vt:lpstr>
      <vt:lpstr>Counters</vt:lpstr>
      <vt:lpstr>Using counters for freshness</vt:lpstr>
      <vt:lpstr>Using counters</vt:lpstr>
      <vt:lpstr>UMTS authentication and key agreement (AKA)</vt:lpstr>
      <vt:lpstr>UMTS AKA</vt:lpstr>
      <vt:lpstr>UMTS AKA (simplified)</vt:lpstr>
      <vt:lpstr>UMTS AKA (simplified)</vt:lpstr>
      <vt:lpstr>UMTS AKA</vt:lpstr>
      <vt:lpstr>UMTS authentication</vt:lpstr>
      <vt:lpstr>Slide 26</vt:lpstr>
      <vt:lpstr>Slide 27</vt:lpstr>
      <vt:lpstr>Sequence number SQN</vt:lpstr>
      <vt:lpstr>Staying in sync</vt:lpstr>
      <vt:lpstr>RSQ Resynchronization</vt:lpstr>
      <vt:lpstr>SQN resynchronization</vt:lpstr>
      <vt:lpstr>Session protocol: encryption</vt:lpstr>
      <vt:lpstr>Session protocol: signalling integrity</vt:lpstr>
      <vt:lpstr>Session protocol: data integrity</vt:lpstr>
      <vt:lpstr>UMTS security weaknesses</vt:lpstr>
      <vt:lpstr>Backward compatibility</vt:lpstr>
      <vt:lpstr>Exercises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 GSM and 3G Security</dc:title>
  <dc:creator>Tuomas Aura</dc:creator>
  <cp:lastModifiedBy>Tuomas Aura</cp:lastModifiedBy>
  <cp:revision>264</cp:revision>
  <dcterms:created xsi:type="dcterms:W3CDTF">2007-12-04T14:58:20Z</dcterms:created>
  <dcterms:modified xsi:type="dcterms:W3CDTF">2009-11-18T15:42:03Z</dcterms:modified>
</cp:coreProperties>
</file>